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7" r:id="rId5"/>
    <p:sldId id="259" r:id="rId6"/>
    <p:sldId id="271" r:id="rId7"/>
    <p:sldId id="266" r:id="rId8"/>
    <p:sldId id="276" r:id="rId9"/>
    <p:sldId id="260" r:id="rId10"/>
    <p:sldId id="265" r:id="rId11"/>
    <p:sldId id="283" r:id="rId12"/>
    <p:sldId id="268" r:id="rId13"/>
    <p:sldId id="261" r:id="rId14"/>
    <p:sldId id="267" r:id="rId15"/>
    <p:sldId id="272" r:id="rId16"/>
    <p:sldId id="269" r:id="rId17"/>
    <p:sldId id="273" r:id="rId18"/>
    <p:sldId id="274" r:id="rId19"/>
    <p:sldId id="284" r:id="rId20"/>
    <p:sldId id="285" r:id="rId21"/>
    <p:sldId id="287" r:id="rId22"/>
    <p:sldId id="286" r:id="rId23"/>
    <p:sldId id="275" r:id="rId24"/>
    <p:sldId id="278" r:id="rId25"/>
    <p:sldId id="279" r:id="rId26"/>
    <p:sldId id="280" r:id="rId27"/>
    <p:sldId id="281" r:id="rId28"/>
    <p:sldId id="310" r:id="rId29"/>
    <p:sldId id="309" r:id="rId30"/>
    <p:sldId id="262" r:id="rId31"/>
    <p:sldId id="270" r:id="rId32"/>
    <p:sldId id="263" r:id="rId33"/>
    <p:sldId id="282" r:id="rId34"/>
    <p:sldId id="315" r:id="rId35"/>
    <p:sldId id="313" r:id="rId36"/>
    <p:sldId id="306" r:id="rId37"/>
    <p:sldId id="311" r:id="rId38"/>
    <p:sldId id="314" r:id="rId39"/>
    <p:sldId id="312" r:id="rId40"/>
    <p:sldId id="307" r:id="rId41"/>
    <p:sldId id="308"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3" r:id="rId56"/>
    <p:sldId id="304" r:id="rId57"/>
    <p:sldId id="305"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1" autoAdjust="0"/>
    <p:restoredTop sz="94660"/>
  </p:normalViewPr>
  <p:slideViewPr>
    <p:cSldViewPr>
      <p:cViewPr varScale="1">
        <p:scale>
          <a:sx n="119" d="100"/>
          <a:sy n="119" d="100"/>
        </p:scale>
        <p:origin x="171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Terrestrial_reference_frame" TargetMode="External"/><Relationship Id="rId3" Type="http://schemas.openxmlformats.org/officeDocument/2006/relationships/hyperlink" Target="http://en.wikipedia.org/wiki/Barycentric_coordinates_(astronomy)" TargetMode="External"/><Relationship Id="rId7" Type="http://schemas.openxmlformats.org/officeDocument/2006/relationships/hyperlink" Target="http://www.iers.org/nn_11256/IERS/EN/Science/Techniques/vlbi.html?__nnn=true" TargetMode="External"/><Relationship Id="rId2" Type="http://schemas.openxmlformats.org/officeDocument/2006/relationships/hyperlink" Target="http://en.wikipedia.org/wiki/Inertial_reference_frame" TargetMode="External"/><Relationship Id="rId1" Type="http://schemas.openxmlformats.org/officeDocument/2006/relationships/slideLayout" Target="../slideLayouts/slideLayout2.xml"/><Relationship Id="rId6" Type="http://schemas.openxmlformats.org/officeDocument/2006/relationships/hyperlink" Target="http://en.wikipedia.org/wiki/J2000.0" TargetMode="External"/><Relationship Id="rId5" Type="http://schemas.openxmlformats.org/officeDocument/2006/relationships/hyperlink" Target="http://en.wikipedia.org/wiki/Fifth_Fundamental_Catalog" TargetMode="External"/><Relationship Id="rId4" Type="http://schemas.openxmlformats.org/officeDocument/2006/relationships/hyperlink" Target="http://en.wikipedia.org/wiki/Solar_syste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en.wikipedia.org/wiki/Equatorial_coordinate_system" TargetMode="External"/><Relationship Id="rId13" Type="http://schemas.openxmlformats.org/officeDocument/2006/relationships/hyperlink" Target="http://en.wikipedia.org/wiki/Hour_angle" TargetMode="External"/><Relationship Id="rId3" Type="http://schemas.openxmlformats.org/officeDocument/2006/relationships/hyperlink" Target="http://en.wikipedia.org/wiki/Horizon" TargetMode="External"/><Relationship Id="rId7" Type="http://schemas.openxmlformats.org/officeDocument/2006/relationships/hyperlink" Target="http://en.wikipedia.org/wiki/Meridian_(astronomy)" TargetMode="External"/><Relationship Id="rId12" Type="http://schemas.openxmlformats.org/officeDocument/2006/relationships/hyperlink" Target="http://en.wikipedia.org/wiki/Right_ascension" TargetMode="External"/><Relationship Id="rId17" Type="http://schemas.openxmlformats.org/officeDocument/2006/relationships/image" Target="../media/image2.png"/><Relationship Id="rId2" Type="http://schemas.openxmlformats.org/officeDocument/2006/relationships/hyperlink" Target="http://en.wikipedia.org/wiki/Horizontal_coordinate_system" TargetMode="External"/><Relationship Id="rId16" Type="http://schemas.openxmlformats.org/officeDocument/2006/relationships/hyperlink" Target="http://en.wikipedia.org/wiki/Sidereal_day" TargetMode="External"/><Relationship Id="rId1" Type="http://schemas.openxmlformats.org/officeDocument/2006/relationships/slideLayout" Target="../slideLayouts/slideLayout2.xml"/><Relationship Id="rId6" Type="http://schemas.openxmlformats.org/officeDocument/2006/relationships/hyperlink" Target="http://en.wikipedia.org/wiki/Azimuth" TargetMode="External"/><Relationship Id="rId11" Type="http://schemas.openxmlformats.org/officeDocument/2006/relationships/hyperlink" Target="http://en.wikipedia.org/wiki/Declination" TargetMode="External"/><Relationship Id="rId5" Type="http://schemas.openxmlformats.org/officeDocument/2006/relationships/hyperlink" Target="http://en.wikipedia.org/wiki/Nadir" TargetMode="External"/><Relationship Id="rId15" Type="http://schemas.openxmlformats.org/officeDocument/2006/relationships/hyperlink" Target="http://en.wikipedia.org/wiki/Celestial_sphere" TargetMode="External"/><Relationship Id="rId10" Type="http://schemas.openxmlformats.org/officeDocument/2006/relationships/hyperlink" Target="http://en.wikipedia.org/wiki/Celestial_pole" TargetMode="External"/><Relationship Id="rId4" Type="http://schemas.openxmlformats.org/officeDocument/2006/relationships/hyperlink" Target="http://en.wikipedia.org/wiki/Zenith" TargetMode="External"/><Relationship Id="rId9" Type="http://schemas.openxmlformats.org/officeDocument/2006/relationships/hyperlink" Target="http://en.wikipedia.org/wiki/Celestial_equator" TargetMode="External"/><Relationship Id="rId14" Type="http://schemas.openxmlformats.org/officeDocument/2006/relationships/hyperlink" Target="http://en.wikipedia.org/wiki/Coordinate_syste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3.wmf"/></Relationships>
</file>

<file path=ppt/slides/_rels/slide45.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3.wmf"/></Relationships>
</file>

<file path=ppt/slides/_rels/slide48.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5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6.xml"/><Relationship Id="rId5" Type="http://schemas.openxmlformats.org/officeDocument/2006/relationships/image" Target="../media/image29.emf"/><Relationship Id="rId4" Type="http://schemas.openxmlformats.org/officeDocument/2006/relationships/image" Target="../media/image28.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Modeling Frames of Reference and Coordinate Systems with SysML</a:t>
            </a:r>
          </a:p>
        </p:txBody>
      </p:sp>
      <p:sp>
        <p:nvSpPr>
          <p:cNvPr id="3" name="Subtitle 2"/>
          <p:cNvSpPr>
            <a:spLocks noGrp="1"/>
          </p:cNvSpPr>
          <p:nvPr>
            <p:ph type="subTitle" idx="1"/>
          </p:nvPr>
        </p:nvSpPr>
        <p:spPr/>
        <p:txBody>
          <a:bodyPr/>
          <a:lstStyle/>
          <a:p>
            <a:r>
              <a:rPr lang="en-US" dirty="0"/>
              <a:t>Prepared by the MBSE Coordinate System WG and the Telescope Modeling Challenge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Observational frame of reference</a:t>
            </a:r>
          </a:p>
        </p:txBody>
      </p:sp>
      <p:sp>
        <p:nvSpPr>
          <p:cNvPr id="3" name="Content Placeholder 2"/>
          <p:cNvSpPr>
            <a:spLocks noGrp="1"/>
          </p:cNvSpPr>
          <p:nvPr>
            <p:ph idx="1"/>
          </p:nvPr>
        </p:nvSpPr>
        <p:spPr/>
        <p:txBody>
          <a:bodyPr>
            <a:normAutofit fontScale="85000" lnSpcReduction="10000"/>
          </a:bodyPr>
          <a:lstStyle/>
          <a:p>
            <a:r>
              <a:rPr lang="en-US" sz="2000" dirty="0"/>
              <a:t>An observer in an </a:t>
            </a:r>
            <a:r>
              <a:rPr lang="en-US" sz="2000" b="1" dirty="0"/>
              <a:t>observational frame of reference </a:t>
            </a:r>
            <a:r>
              <a:rPr lang="en-US" sz="2000" dirty="0"/>
              <a:t>can choose to employ any coordinate system (Cartesian, polar, curvilinear, generalized, …) to describe observations made from that frame of reference. A change in the choice of this coordinate system does not change an observer's state of motion, and so does not entail a change in the observer's </a:t>
            </a:r>
            <a:r>
              <a:rPr lang="en-US" sz="2000" i="1" dirty="0"/>
              <a:t>observational</a:t>
            </a:r>
            <a:r>
              <a:rPr lang="en-US" sz="2000" dirty="0"/>
              <a:t> frame of reference.</a:t>
            </a:r>
            <a:br>
              <a:rPr lang="en-US" sz="2000" dirty="0"/>
            </a:br>
            <a:r>
              <a:rPr lang="en-US" sz="2000" dirty="0"/>
              <a:t>An observational frame of reference </a:t>
            </a:r>
            <a:r>
              <a:rPr lang="en-US" sz="2000" b="1" dirty="0"/>
              <a:t>is characterized </a:t>
            </a:r>
            <a:r>
              <a:rPr lang="en-US" sz="2000" b="1" i="1" dirty="0"/>
              <a:t>only by its state of motion.</a:t>
            </a:r>
            <a:endParaRPr lang="en-US" sz="2000" b="1" dirty="0"/>
          </a:p>
          <a:p>
            <a:r>
              <a:rPr lang="en-US" sz="2000" dirty="0"/>
              <a:t>An </a:t>
            </a:r>
            <a:r>
              <a:rPr lang="en-US" sz="2000" b="1" dirty="0"/>
              <a:t>inertial</a:t>
            </a:r>
            <a:r>
              <a:rPr lang="en-US" sz="2000" dirty="0"/>
              <a:t> frame of reference is defined as one in which all laws of physics take on their simplest form.</a:t>
            </a:r>
          </a:p>
          <a:p>
            <a:r>
              <a:rPr lang="en-US" sz="2000" dirty="0"/>
              <a:t>A </a:t>
            </a:r>
            <a:r>
              <a:rPr lang="en-US" sz="2000" b="1" dirty="0"/>
              <a:t>non-inertial</a:t>
            </a:r>
            <a:r>
              <a:rPr lang="en-US" sz="2000" dirty="0"/>
              <a:t> frame of reference is one in which fictitious forces must be invoked to explain observations. An example is an observational frame of reference centered at a point on the Earth's surface. This frame of reference orbits around the center of the Earth, which introduces a fictitious force known as the Coriolis force</a:t>
            </a:r>
          </a:p>
          <a:p>
            <a:r>
              <a:rPr lang="en-US" sz="2000" dirty="0"/>
              <a:t>A further aspect of a frame of reference is the role of the measurement apparatus (for example, clocks and rods) attached to the frame.</a:t>
            </a:r>
          </a:p>
          <a:p>
            <a:r>
              <a:rPr lang="en-US" sz="2000" dirty="0"/>
              <a:t>In physics experiments, the frame of reference in which the laboratory measurement devices are at rest is usually referred to as the laboratory frame or simply "lab frame." An example would be the frame in which the detectors for a particle accelerator are at rest. The lab frame in some experiments is an inertial frame, but it is not required to be.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DoD</a:t>
            </a:r>
            <a:r>
              <a:rPr lang="en-US" dirty="0"/>
              <a:t> Navy Definitions</a:t>
            </a:r>
          </a:p>
        </p:txBody>
      </p:sp>
      <p:sp>
        <p:nvSpPr>
          <p:cNvPr id="3" name="Content Placeholder 2"/>
          <p:cNvSpPr>
            <a:spLocks noGrp="1"/>
          </p:cNvSpPr>
          <p:nvPr>
            <p:ph idx="1"/>
          </p:nvPr>
        </p:nvSpPr>
        <p:spPr/>
        <p:txBody>
          <a:bodyPr>
            <a:noAutofit/>
          </a:bodyPr>
          <a:lstStyle/>
          <a:p>
            <a:r>
              <a:rPr lang="en-US" sz="1400" dirty="0"/>
              <a:t>Frames of reference are characterized by several major properties: an </a:t>
            </a:r>
            <a:r>
              <a:rPr lang="en-US" sz="1400" b="1" dirty="0"/>
              <a:t>origin</a:t>
            </a:r>
            <a:r>
              <a:rPr lang="en-US" sz="1400" dirty="0"/>
              <a:t>, </a:t>
            </a:r>
            <a:r>
              <a:rPr lang="en-US" sz="1400" b="1" dirty="0"/>
              <a:t>reference lines</a:t>
            </a:r>
            <a:r>
              <a:rPr lang="en-US" sz="1400" dirty="0"/>
              <a:t>, </a:t>
            </a:r>
            <a:r>
              <a:rPr lang="en-US" sz="1400" b="1" dirty="0"/>
              <a:t>reference planes</a:t>
            </a:r>
            <a:r>
              <a:rPr lang="en-US" sz="1400" dirty="0"/>
              <a:t>, and </a:t>
            </a:r>
            <a:r>
              <a:rPr lang="en-US" sz="1400" b="1" dirty="0"/>
              <a:t>stability</a:t>
            </a:r>
          </a:p>
          <a:p>
            <a:r>
              <a:rPr lang="en-US" sz="1400" b="1" dirty="0"/>
              <a:t>Origin.</a:t>
            </a:r>
          </a:p>
          <a:p>
            <a:pPr lvl="1"/>
            <a:r>
              <a:rPr lang="en-US" sz="1200" dirty="0"/>
              <a:t>To be useful for measuring linear distances, a reference frame must have a reference point of origin that establishes</a:t>
            </a:r>
          </a:p>
          <a:p>
            <a:pPr lvl="1"/>
            <a:r>
              <a:rPr lang="en-US" sz="1200" dirty="0"/>
              <a:t>the zero point for the frame. A distance of 100 yards has meaning within the frame since it is understood that the</a:t>
            </a:r>
          </a:p>
          <a:p>
            <a:pPr lvl="1"/>
            <a:r>
              <a:rPr lang="en-US" sz="1200" dirty="0"/>
              <a:t>measured distance is relative to the frame's origin.</a:t>
            </a:r>
          </a:p>
          <a:p>
            <a:r>
              <a:rPr lang="en-US" sz="1400" b="1" dirty="0"/>
              <a:t>Reference lines</a:t>
            </a:r>
          </a:p>
          <a:p>
            <a:pPr lvl="1"/>
            <a:r>
              <a:rPr lang="en-US" sz="1200" dirty="0"/>
              <a:t>In weapon systems, target direction from the origin is measured in angular quantities. To give meaning and a zero reference to</a:t>
            </a:r>
          </a:p>
          <a:p>
            <a:pPr lvl="1"/>
            <a:r>
              <a:rPr lang="en-US" sz="1200" dirty="0"/>
              <a:t>angular quantities, reference lines are established. Reference lines pass through the origin and establish the axes of</a:t>
            </a:r>
          </a:p>
          <a:p>
            <a:pPr lvl="1"/>
            <a:r>
              <a:rPr lang="en-US" sz="1200" dirty="0"/>
              <a:t>the reference frame.</a:t>
            </a:r>
          </a:p>
          <a:p>
            <a:r>
              <a:rPr lang="en-US" sz="1400" b="1" dirty="0"/>
              <a:t>Reference planes</a:t>
            </a:r>
          </a:p>
          <a:p>
            <a:pPr lvl="1"/>
            <a:r>
              <a:rPr lang="en-US" sz="1200" dirty="0"/>
              <a:t>In addition to reference lines, angular measurements require the definition of planes in which angles are to be</a:t>
            </a:r>
          </a:p>
          <a:p>
            <a:pPr lvl="1"/>
            <a:r>
              <a:rPr lang="en-US" sz="1200" dirty="0"/>
              <a:t>measured. For example, an object located a distance of 100 yards from the origin and 45o from a reference line has</a:t>
            </a:r>
          </a:p>
          <a:p>
            <a:pPr lvl="1"/>
            <a:r>
              <a:rPr lang="en-US" sz="1200" dirty="0"/>
              <a:t>virtually an infinite possibility of actual locations unless the plane in which the angle is measured is defined</a:t>
            </a:r>
            <a:endParaRPr lang="en-US" sz="1200" b="1" dirty="0"/>
          </a:p>
          <a:p>
            <a:r>
              <a:rPr lang="en-US" sz="1400" b="1" dirty="0"/>
              <a:t>Stability</a:t>
            </a:r>
          </a:p>
          <a:p>
            <a:pPr lvl="1"/>
            <a:r>
              <a:rPr lang="en-US" sz="1200" dirty="0"/>
              <a:t>A truly stable or inertial reference frame is one that is held fixed or </a:t>
            </a:r>
            <a:r>
              <a:rPr lang="en-US" sz="1200" dirty="0" err="1"/>
              <a:t>nonrotating</a:t>
            </a:r>
            <a:r>
              <a:rPr lang="en-US" sz="1200" dirty="0"/>
              <a:t> with respect to the distant stars. In this type of reference frame, target motion is very easily described since all changes in target position within the frame are due only to the motion of the target itself. An unstable or non-inertial reference frame is one that is constantly rotating in a random manner, and therefore changes in target position within such a reference frame are the result of </a:t>
            </a:r>
            <a:r>
              <a:rPr lang="en-US" sz="1200" i="1" dirty="0"/>
              <a:t>both target motion and reference frame rotation.</a:t>
            </a:r>
          </a:p>
          <a:p>
            <a:r>
              <a:rPr lang="en-US" sz="1400" dirty="0"/>
              <a:t>http://www.fas.org/man/dod-101/navy/docs/fun/part18.htm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Standards</a:t>
            </a:r>
          </a:p>
        </p:txBody>
      </p:sp>
      <p:sp>
        <p:nvSpPr>
          <p:cNvPr id="3" name="Content Placeholder 2"/>
          <p:cNvSpPr>
            <a:spLocks noGrp="1"/>
          </p:cNvSpPr>
          <p:nvPr>
            <p:ph idx="1"/>
          </p:nvPr>
        </p:nvSpPr>
        <p:spPr/>
        <p:txBody>
          <a:bodyPr>
            <a:normAutofit fontScale="62500" lnSpcReduction="20000"/>
          </a:bodyPr>
          <a:lstStyle/>
          <a:p>
            <a:r>
              <a:rPr lang="en-US" b="1" dirty="0"/>
              <a:t>International Celestial Reference System (ICRS)</a:t>
            </a:r>
            <a:br>
              <a:rPr lang="en-US" b="1" dirty="0"/>
            </a:br>
            <a:r>
              <a:rPr lang="en-US" dirty="0"/>
              <a:t>constitutes the set of prescriptions and conventions together with the </a:t>
            </a:r>
            <a:r>
              <a:rPr lang="en-US" dirty="0" err="1"/>
              <a:t>modelling</a:t>
            </a:r>
            <a:r>
              <a:rPr lang="en-US" dirty="0"/>
              <a:t> required to define at any time a triad of axes.</a:t>
            </a:r>
            <a:endParaRPr lang="en-US" b="1" dirty="0"/>
          </a:p>
          <a:p>
            <a:pPr lvl="1"/>
            <a:r>
              <a:rPr lang="en-US" b="1" dirty="0"/>
              <a:t>International Celestial Reference Frame (ICRF)</a:t>
            </a:r>
            <a:br>
              <a:rPr lang="en-US" b="1" dirty="0"/>
            </a:br>
            <a:r>
              <a:rPr lang="en-US" dirty="0"/>
              <a:t>Realization of the ICRS. Quasi-</a:t>
            </a:r>
            <a:r>
              <a:rPr lang="en-US" dirty="0">
                <a:hlinkClick r:id="rId2" tooltip="Inertial reference frame"/>
              </a:rPr>
              <a:t>inertial reference frame</a:t>
            </a:r>
            <a:r>
              <a:rPr lang="en-US" dirty="0"/>
              <a:t> centered at the </a:t>
            </a:r>
            <a:r>
              <a:rPr lang="en-US" dirty="0" err="1">
                <a:hlinkClick r:id="rId3" tooltip="Barycentric coordinates (astronomy)"/>
              </a:rPr>
              <a:t>barycenter</a:t>
            </a:r>
            <a:r>
              <a:rPr lang="en-US" dirty="0"/>
              <a:t> of the </a:t>
            </a:r>
            <a:r>
              <a:rPr lang="en-US" dirty="0">
                <a:hlinkClick r:id="rId4" tooltip="Solar system"/>
              </a:rPr>
              <a:t>Solar System</a:t>
            </a:r>
            <a:r>
              <a:rPr lang="en-US" dirty="0"/>
              <a:t> (</a:t>
            </a:r>
            <a:r>
              <a:rPr lang="en-US" b="1" dirty="0" err="1"/>
              <a:t>Ecliptical</a:t>
            </a:r>
            <a:r>
              <a:rPr lang="en-US" b="1" dirty="0"/>
              <a:t> system)</a:t>
            </a:r>
            <a:endParaRPr lang="en-US" dirty="0"/>
          </a:p>
          <a:p>
            <a:pPr lvl="2"/>
            <a:r>
              <a:rPr lang="en-US" dirty="0"/>
              <a:t>Orientation equivalent to the </a:t>
            </a:r>
            <a:r>
              <a:rPr lang="en-US" dirty="0">
                <a:hlinkClick r:id="rId5" tooltip="Fifth Fundamental Catalog"/>
              </a:rPr>
              <a:t>Fifth Fundamental Catalog</a:t>
            </a:r>
            <a:r>
              <a:rPr lang="en-US" dirty="0"/>
              <a:t> (FK5) "</a:t>
            </a:r>
            <a:r>
              <a:rPr lang="en-US" dirty="0">
                <a:hlinkClick r:id="rId6" tooltip="J2000.0"/>
              </a:rPr>
              <a:t>J2000.0</a:t>
            </a:r>
            <a:r>
              <a:rPr lang="en-US" dirty="0"/>
              <a:t>" frame</a:t>
            </a:r>
          </a:p>
          <a:p>
            <a:pPr lvl="2"/>
            <a:r>
              <a:rPr lang="en-US" dirty="0"/>
              <a:t>Estimated by precise equatorial coordinates of extragalactic radio sources observed in Very Long Baseline </a:t>
            </a:r>
            <a:r>
              <a:rPr lang="en-US" dirty="0" err="1"/>
              <a:t>Interferometry</a:t>
            </a:r>
            <a:r>
              <a:rPr lang="en-US" dirty="0"/>
              <a:t> (</a:t>
            </a:r>
            <a:r>
              <a:rPr lang="en-US" dirty="0">
                <a:hlinkClick r:id="rId7" tooltip="Very Long Baseline Radio Interferometry (VLBI)"/>
              </a:rPr>
              <a:t>VLBI</a:t>
            </a:r>
            <a:r>
              <a:rPr lang="en-US" dirty="0"/>
              <a:t>) </a:t>
            </a:r>
            <a:r>
              <a:rPr lang="en-US" dirty="0" err="1"/>
              <a:t>programmes</a:t>
            </a:r>
            <a:r>
              <a:rPr lang="en-US" dirty="0"/>
              <a:t>. The </a:t>
            </a:r>
            <a:r>
              <a:rPr lang="en-US" dirty="0" err="1"/>
              <a:t>Hipparcos</a:t>
            </a:r>
            <a:r>
              <a:rPr lang="en-US" dirty="0"/>
              <a:t> catalogue which includes all the FK5 stars was </a:t>
            </a:r>
            <a:r>
              <a:rPr lang="en-US" dirty="0" err="1"/>
              <a:t>astrometically</a:t>
            </a:r>
            <a:r>
              <a:rPr lang="en-US" dirty="0"/>
              <a:t> aligned to ICRF and provides the primary realization of ICRS at optical wavelengths.</a:t>
            </a:r>
          </a:p>
          <a:p>
            <a:r>
              <a:rPr lang="en-US" b="1" dirty="0"/>
              <a:t>International Terrestrial Reference System</a:t>
            </a:r>
            <a:r>
              <a:rPr lang="en-US" dirty="0"/>
              <a:t> (</a:t>
            </a:r>
            <a:r>
              <a:rPr lang="en-US" b="1" dirty="0"/>
              <a:t>ITRS</a:t>
            </a:r>
            <a:r>
              <a:rPr lang="en-US" dirty="0"/>
              <a:t>)</a:t>
            </a:r>
            <a:br>
              <a:rPr lang="en-US" dirty="0"/>
            </a:br>
            <a:r>
              <a:rPr lang="en-US" dirty="0"/>
              <a:t>describes procedures for creating </a:t>
            </a:r>
            <a:r>
              <a:rPr lang="en-US" dirty="0">
                <a:hlinkClick r:id="rId8" tooltip="Terrestrial reference frame"/>
              </a:rPr>
              <a:t>reference frames</a:t>
            </a:r>
            <a:r>
              <a:rPr lang="en-US" dirty="0"/>
              <a:t> suitable for use with measurements on or near the Earth's surface</a:t>
            </a:r>
          </a:p>
          <a:p>
            <a:pPr lvl="1"/>
            <a:r>
              <a:rPr lang="en-US" dirty="0"/>
              <a:t>An </a:t>
            </a:r>
            <a:r>
              <a:rPr lang="en-US" b="1" dirty="0"/>
              <a:t>International Terrestrial Reference Frame</a:t>
            </a:r>
            <a:r>
              <a:rPr lang="en-US" dirty="0"/>
              <a:t> (</a:t>
            </a:r>
            <a:r>
              <a:rPr lang="en-US" b="1" dirty="0"/>
              <a:t>ITRF</a:t>
            </a:r>
            <a:r>
              <a:rPr lang="en-US" dirty="0"/>
              <a:t>) is a realization of the ITRS. New ITRF solutions are produced every few years.</a:t>
            </a:r>
          </a:p>
          <a:p>
            <a:pPr lvl="2"/>
            <a:r>
              <a:rPr lang="en-US" dirty="0"/>
              <a:t>a set of points with their 3-dimensional Cartesian coordinates which realize an ideal reference system</a:t>
            </a:r>
            <a:endParaRPr lang="en-US" b="1"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 Astronomy</a:t>
            </a:r>
          </a:p>
        </p:txBody>
      </p:sp>
      <p:graphicFrame>
        <p:nvGraphicFramePr>
          <p:cNvPr id="4" name="Content Placeholder 3"/>
          <p:cNvGraphicFramePr>
            <a:graphicFrameLocks noGrp="1"/>
          </p:cNvGraphicFramePr>
          <p:nvPr>
            <p:ph idx="1"/>
          </p:nvPr>
        </p:nvGraphicFramePr>
        <p:xfrm>
          <a:off x="457200" y="1600200"/>
          <a:ext cx="8229600" cy="2209800"/>
        </p:xfrm>
        <a:graphic>
          <a:graphicData uri="http://schemas.openxmlformats.org/drawingml/2006/table">
            <a:tbl>
              <a:tblPr firstRow="1" bandRow="1">
                <a:tableStyleId>{5C22544A-7EE6-4342-B048-85BDC9FD1C3A}</a:tableStyleId>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gridCol w="2057400">
                  <a:extLst>
                    <a:ext uri="{9D8B030D-6E8A-4147-A177-3AD203B41FA5}">
                      <a16:colId xmlns="" xmlns:a16="http://schemas.microsoft.com/office/drawing/2014/main" val="20003"/>
                    </a:ext>
                  </a:extLst>
                </a:gridCol>
              </a:tblGrid>
              <a:tr h="381000">
                <a:tc>
                  <a:txBody>
                    <a:bodyPr/>
                    <a:lstStyle/>
                    <a:p>
                      <a:r>
                        <a:rPr lang="en-US" dirty="0"/>
                        <a:t>Coordinate system</a:t>
                      </a:r>
                    </a:p>
                  </a:txBody>
                  <a:tcPr/>
                </a:tc>
                <a:tc>
                  <a:txBody>
                    <a:bodyPr/>
                    <a:lstStyle/>
                    <a:p>
                      <a:r>
                        <a:rPr lang="en-US" dirty="0"/>
                        <a:t>Fundamental plane</a:t>
                      </a:r>
                    </a:p>
                  </a:txBody>
                  <a:tcPr/>
                </a:tc>
                <a:tc>
                  <a:txBody>
                    <a:bodyPr/>
                    <a:lstStyle/>
                    <a:p>
                      <a:r>
                        <a:rPr lang="en-US" dirty="0"/>
                        <a:t>Poles</a:t>
                      </a:r>
                    </a:p>
                  </a:txBody>
                  <a:tcPr/>
                </a:tc>
                <a:tc>
                  <a:txBody>
                    <a:bodyPr/>
                    <a:lstStyle/>
                    <a:p>
                      <a:r>
                        <a:rPr lang="en-US" dirty="0"/>
                        <a:t>Coordinates</a:t>
                      </a:r>
                    </a:p>
                  </a:txBody>
                  <a:tcPr/>
                </a:tc>
                <a:extLst>
                  <a:ext uri="{0D108BD9-81ED-4DB2-BD59-A6C34878D82A}">
                    <a16:rowId xmlns="" xmlns:a16="http://schemas.microsoft.com/office/drawing/2014/main" val="10000"/>
                  </a:ext>
                </a:extLst>
              </a:tr>
              <a:tr h="370840">
                <a:tc>
                  <a:txBody>
                    <a:bodyPr/>
                    <a:lstStyle/>
                    <a:p>
                      <a:r>
                        <a:rPr lang="en-US" dirty="0">
                          <a:hlinkClick r:id="rId2" tooltip="Horizontal coordinate system"/>
                        </a:rPr>
                        <a:t>Horizontal</a:t>
                      </a:r>
                      <a:r>
                        <a:rPr lang="en-US" dirty="0"/>
                        <a:t/>
                      </a:r>
                      <a:br>
                        <a:rPr lang="en-US" dirty="0"/>
                      </a:br>
                      <a:r>
                        <a:rPr lang="en-US" dirty="0"/>
                        <a:t>(also called Alt/</a:t>
                      </a:r>
                      <a:r>
                        <a:rPr lang="en-US" dirty="0" err="1"/>
                        <a:t>Az</a:t>
                      </a:r>
                      <a:r>
                        <a:rPr lang="en-US" dirty="0"/>
                        <a:t> or </a:t>
                      </a:r>
                      <a:r>
                        <a:rPr lang="en-US" dirty="0" err="1"/>
                        <a:t>Az</a:t>
                      </a:r>
                      <a:r>
                        <a:rPr lang="en-US" dirty="0"/>
                        <a:t>/El)</a:t>
                      </a:r>
                    </a:p>
                  </a:txBody>
                  <a:tcPr/>
                </a:tc>
                <a:tc>
                  <a:txBody>
                    <a:bodyPr/>
                    <a:lstStyle/>
                    <a:p>
                      <a:r>
                        <a:rPr lang="en-US" dirty="0">
                          <a:hlinkClick r:id="rId3" tooltip="Horizon"/>
                        </a:rPr>
                        <a:t>horizon</a:t>
                      </a:r>
                      <a:endParaRPr lang="en-US" dirty="0"/>
                    </a:p>
                  </a:txBody>
                  <a:tcPr/>
                </a:tc>
                <a:tc>
                  <a:txBody>
                    <a:bodyPr/>
                    <a:lstStyle/>
                    <a:p>
                      <a:r>
                        <a:rPr lang="en-US" dirty="0">
                          <a:hlinkClick r:id="rId4" tooltip="Zenith"/>
                        </a:rPr>
                        <a:t>zenith</a:t>
                      </a:r>
                      <a:r>
                        <a:rPr lang="en-US" dirty="0"/>
                        <a:t>/</a:t>
                      </a:r>
                      <a:r>
                        <a:rPr lang="en-US" dirty="0">
                          <a:hlinkClick r:id="rId5" tooltip="Nadir"/>
                        </a:rPr>
                        <a:t>nadir</a:t>
                      </a:r>
                      <a:endParaRPr lang="en-US" dirty="0"/>
                    </a:p>
                  </a:txBody>
                  <a:tcPr/>
                </a:tc>
                <a:tc>
                  <a:txBody>
                    <a:bodyPr/>
                    <a:lstStyle/>
                    <a:p>
                      <a:r>
                        <a:rPr lang="en-US" dirty="0"/>
                        <a:t>elevation (also called altitude) - </a:t>
                      </a:r>
                      <a:r>
                        <a:rPr lang="en-US" dirty="0">
                          <a:hlinkClick r:id="rId6" tooltip="Azimuth"/>
                        </a:rPr>
                        <a:t>azimuth</a:t>
                      </a:r>
                      <a:r>
                        <a:rPr lang="en-US" dirty="0"/>
                        <a:t> - </a:t>
                      </a:r>
                      <a:r>
                        <a:rPr lang="en-US" dirty="0">
                          <a:hlinkClick r:id="rId7" tooltip="Meridian (astronomy)"/>
                        </a:rPr>
                        <a:t>meridian</a:t>
                      </a:r>
                      <a:endParaRPr lang="en-US" dirty="0"/>
                    </a:p>
                  </a:txBody>
                  <a:tcPr/>
                </a:tc>
                <a:extLst>
                  <a:ext uri="{0D108BD9-81ED-4DB2-BD59-A6C34878D82A}">
                    <a16:rowId xmlns="" xmlns:a16="http://schemas.microsoft.com/office/drawing/2014/main" val="10001"/>
                  </a:ext>
                </a:extLst>
              </a:tr>
              <a:tr h="370840">
                <a:tc>
                  <a:txBody>
                    <a:bodyPr/>
                    <a:lstStyle/>
                    <a:p>
                      <a:r>
                        <a:rPr lang="en-US" dirty="0">
                          <a:hlinkClick r:id="rId8" tooltip="Equatorial coordinate system"/>
                        </a:rPr>
                        <a:t>Equatorial</a:t>
                      </a:r>
                      <a:endParaRPr lang="en-US" dirty="0"/>
                    </a:p>
                  </a:txBody>
                  <a:tcPr/>
                </a:tc>
                <a:tc>
                  <a:txBody>
                    <a:bodyPr/>
                    <a:lstStyle/>
                    <a:p>
                      <a:r>
                        <a:rPr lang="en-US" dirty="0">
                          <a:hlinkClick r:id="rId9" tooltip="Celestial equator"/>
                        </a:rPr>
                        <a:t>celestial equator</a:t>
                      </a:r>
                      <a:endParaRPr lang="en-US" dirty="0"/>
                    </a:p>
                  </a:txBody>
                  <a:tcPr anchor="ctr"/>
                </a:tc>
                <a:tc>
                  <a:txBody>
                    <a:bodyPr/>
                    <a:lstStyle/>
                    <a:p>
                      <a:r>
                        <a:rPr lang="en-US" dirty="0">
                          <a:hlinkClick r:id="rId10" tooltip="Celestial pole"/>
                        </a:rPr>
                        <a:t>celestial poles</a:t>
                      </a:r>
                      <a:endParaRPr lang="en-US" dirty="0"/>
                    </a:p>
                  </a:txBody>
                  <a:tcPr anchor="ctr"/>
                </a:tc>
                <a:tc>
                  <a:txBody>
                    <a:bodyPr/>
                    <a:lstStyle/>
                    <a:p>
                      <a:r>
                        <a:rPr lang="en-US" dirty="0">
                          <a:hlinkClick r:id="rId11" tooltip="Declination"/>
                        </a:rPr>
                        <a:t>declination</a:t>
                      </a:r>
                      <a:r>
                        <a:rPr lang="en-US" dirty="0"/>
                        <a:t> - </a:t>
                      </a:r>
                      <a:r>
                        <a:rPr lang="en-US" dirty="0">
                          <a:hlinkClick r:id="rId12" tooltip="Right ascension"/>
                        </a:rPr>
                        <a:t>right ascension</a:t>
                      </a:r>
                      <a:r>
                        <a:rPr lang="en-US" dirty="0"/>
                        <a:t> or </a:t>
                      </a:r>
                      <a:r>
                        <a:rPr lang="en-US" dirty="0">
                          <a:hlinkClick r:id="rId13" tooltip="Hour angle"/>
                        </a:rPr>
                        <a:t>hour angle</a:t>
                      </a:r>
                      <a:endParaRPr lang="en-US" dirty="0"/>
                    </a:p>
                  </a:txBody>
                  <a:tcPr/>
                </a:tc>
                <a:extLst>
                  <a:ext uri="{0D108BD9-81ED-4DB2-BD59-A6C34878D82A}">
                    <a16:rowId xmlns="" xmlns:a16="http://schemas.microsoft.com/office/drawing/2014/main" val="10002"/>
                  </a:ext>
                </a:extLst>
              </a:tr>
            </a:tbl>
          </a:graphicData>
        </a:graphic>
      </p:graphicFrame>
      <p:sp>
        <p:nvSpPr>
          <p:cNvPr id="5" name="Content Placeholder 2"/>
          <p:cNvSpPr txBox="1">
            <a:spLocks/>
          </p:cNvSpPr>
          <p:nvPr/>
        </p:nvSpPr>
        <p:spPr>
          <a:xfrm>
            <a:off x="457200" y="3886200"/>
            <a:ext cx="8229600" cy="2819400"/>
          </a:xfrm>
          <a:prstGeom prst="rect">
            <a:avLst/>
          </a:prstGeom>
        </p:spPr>
        <p:txBody>
          <a:bodyPr vert="horz" lIns="91440" tIns="45720" rIns="91440" bIns="45720" rtlCol="0">
            <a:normAutofit fontScale="92500" lnSpcReduction="20000"/>
          </a:bodyPr>
          <a:lstStyle/>
          <a:p>
            <a:pPr marL="342900" lvl="0" indent="-342900">
              <a:spcBef>
                <a:spcPct val="20000"/>
              </a:spcBef>
              <a:buFont typeface="Arial" pitchFamily="34" charset="0"/>
              <a:buChar char="•"/>
            </a:pPr>
            <a:r>
              <a:rPr lang="en-US" sz="2000" dirty="0"/>
              <a:t>A </a:t>
            </a:r>
            <a:r>
              <a:rPr lang="en-US" sz="2000" b="1" dirty="0"/>
              <a:t>celestial coordinate system</a:t>
            </a:r>
            <a:r>
              <a:rPr lang="en-US" sz="2000" dirty="0"/>
              <a:t> is a </a:t>
            </a:r>
            <a:r>
              <a:rPr lang="en-US" sz="2000" dirty="0">
                <a:hlinkClick r:id="rId14" tooltip="Coordinate system"/>
              </a:rPr>
              <a:t>coordinate system</a:t>
            </a:r>
            <a:r>
              <a:rPr lang="en-US" sz="2000" dirty="0"/>
              <a:t> for mapping positions on the </a:t>
            </a:r>
            <a:r>
              <a:rPr lang="en-US" sz="2000" dirty="0">
                <a:hlinkClick r:id="rId15" tooltip="Celestial sphere"/>
              </a:rPr>
              <a:t>celestial sphere</a:t>
            </a:r>
            <a:r>
              <a:rPr lang="en-US" sz="2000" dirty="0"/>
              <a:t>. </a:t>
            </a:r>
          </a:p>
          <a:p>
            <a:pPr marL="342900" lvl="0" indent="-342900">
              <a:spcBef>
                <a:spcPct val="20000"/>
              </a:spcBef>
              <a:buFont typeface="Arial" pitchFamily="34" charset="0"/>
              <a:buChar char="•"/>
            </a:pPr>
            <a:r>
              <a:rPr lang="en-US" sz="2000" dirty="0"/>
              <a:t>The </a:t>
            </a:r>
            <a:r>
              <a:rPr lang="en-US" sz="2000" i="1" dirty="0"/>
              <a:t>horizontal</a:t>
            </a:r>
            <a:r>
              <a:rPr lang="en-US" sz="2000" dirty="0"/>
              <a:t>, or altitude-azimuth, system is based on the position of the observer on Earth, which revolves around its own axis once per </a:t>
            </a:r>
            <a:r>
              <a:rPr lang="en-US" sz="2000" dirty="0">
                <a:hlinkClick r:id="rId16" tooltip="Sidereal day"/>
              </a:rPr>
              <a:t>sidereal day</a:t>
            </a:r>
            <a:r>
              <a:rPr lang="en-US" sz="2000" dirty="0"/>
              <a:t> (23.hours, 56 minutes and 4.091 seconds) in relation to the "fixed" star background. </a:t>
            </a:r>
          </a:p>
          <a:p>
            <a:pPr marL="342900" lvl="0" indent="-342900">
              <a:spcBef>
                <a:spcPct val="20000"/>
              </a:spcBef>
              <a:buFont typeface="Arial" pitchFamily="34" charset="0"/>
              <a:buChar char="•"/>
            </a:pPr>
            <a:r>
              <a:rPr lang="en-US" sz="2000" dirty="0"/>
              <a:t>The </a:t>
            </a:r>
            <a:r>
              <a:rPr lang="en-US" sz="2000" i="1" dirty="0"/>
              <a:t>equatorial</a:t>
            </a:r>
            <a:r>
              <a:rPr lang="en-US" sz="2000" dirty="0"/>
              <a:t> coordinate system is centered at Earth's center, but fixed relative to distant stars and galaxies. The coordinates are based on the location of stars relative to Earth's equator if it were projected out to an infinite distance. The equatorial describes the sky as seen from the solar system,</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2050" name="Picture 2"/>
          <p:cNvPicPr>
            <a:picLocks noChangeAspect="1" noChangeArrowheads="1"/>
          </p:cNvPicPr>
          <p:nvPr/>
        </p:nvPicPr>
        <p:blipFill>
          <a:blip r:embed="rId17" cstate="print"/>
          <a:srcRect/>
          <a:stretch>
            <a:fillRect/>
          </a:stretch>
        </p:blipFill>
        <p:spPr bwMode="auto">
          <a:xfrm>
            <a:off x="7162800" y="1"/>
            <a:ext cx="1752600" cy="1571442"/>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 example</a:t>
            </a:r>
          </a:p>
        </p:txBody>
      </p:sp>
      <p:sp>
        <p:nvSpPr>
          <p:cNvPr id="3" name="Content Placeholder 2"/>
          <p:cNvSpPr>
            <a:spLocks noGrp="1"/>
          </p:cNvSpPr>
          <p:nvPr>
            <p:ph idx="1"/>
          </p:nvPr>
        </p:nvSpPr>
        <p:spPr>
          <a:xfrm>
            <a:off x="0" y="1600200"/>
            <a:ext cx="4419600" cy="3505200"/>
          </a:xfrm>
        </p:spPr>
        <p:txBody>
          <a:bodyPr>
            <a:normAutofit/>
          </a:bodyPr>
          <a:lstStyle/>
          <a:p>
            <a:r>
              <a:rPr lang="en-US" sz="2000" dirty="0"/>
              <a:t>Two cars moving at different but constant velocities.</a:t>
            </a:r>
          </a:p>
          <a:p>
            <a:r>
              <a:rPr lang="en-US" sz="2000" dirty="0"/>
              <a:t>Option 1: Observed from stationary inertial frame </a:t>
            </a:r>
            <a:r>
              <a:rPr lang="en-US" sz="2000" i="1" dirty="0"/>
              <a:t>S</a:t>
            </a:r>
            <a:r>
              <a:rPr lang="en-US" sz="2000" dirty="0"/>
              <a:t> attached to the road</a:t>
            </a:r>
          </a:p>
          <a:p>
            <a:r>
              <a:rPr lang="en-US" sz="2000" dirty="0"/>
              <a:t>Option 2: Observed from a moving inertial frame </a:t>
            </a:r>
            <a:r>
              <a:rPr lang="en-US" sz="2000" i="1" dirty="0"/>
              <a:t>S'</a:t>
            </a:r>
            <a:r>
              <a:rPr lang="en-US" sz="2000" dirty="0"/>
              <a:t> attached to the first car</a:t>
            </a:r>
          </a:p>
          <a:p>
            <a:r>
              <a:rPr lang="en-US" sz="2000" dirty="0"/>
              <a:t>Distance d=200m, v1=22m/s, v2/30ms</a:t>
            </a:r>
          </a:p>
          <a:p>
            <a:r>
              <a:rPr lang="en-US" sz="2000" dirty="0"/>
              <a:t>When does car 2 catch car 1?</a:t>
            </a:r>
          </a:p>
        </p:txBody>
      </p:sp>
      <p:pic>
        <p:nvPicPr>
          <p:cNvPr id="1026" name="Picture 2"/>
          <p:cNvPicPr>
            <a:picLocks noChangeAspect="1" noChangeArrowheads="1"/>
          </p:cNvPicPr>
          <p:nvPr/>
        </p:nvPicPr>
        <p:blipFill>
          <a:blip r:embed="rId2" cstate="print"/>
          <a:srcRect/>
          <a:stretch>
            <a:fillRect/>
          </a:stretch>
        </p:blipFill>
        <p:spPr bwMode="auto">
          <a:xfrm>
            <a:off x="4876800" y="1219200"/>
            <a:ext cx="3833812" cy="2300287"/>
          </a:xfrm>
          <a:prstGeom prst="rect">
            <a:avLst/>
          </a:prstGeom>
          <a:noFill/>
          <a:ln w="9525">
            <a:noFill/>
            <a:miter lim="800000"/>
            <a:headEnd/>
            <a:tailEnd/>
          </a:ln>
        </p:spPr>
      </p:pic>
      <p:sp>
        <p:nvSpPr>
          <p:cNvPr id="5" name="Content Placeholder 2"/>
          <p:cNvSpPr txBox="1">
            <a:spLocks/>
          </p:cNvSpPr>
          <p:nvPr/>
        </p:nvSpPr>
        <p:spPr>
          <a:xfrm>
            <a:off x="4495800" y="3429000"/>
            <a:ext cx="4419600" cy="2667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Content Placeholder 2"/>
          <p:cNvSpPr txBox="1">
            <a:spLocks/>
          </p:cNvSpPr>
          <p:nvPr/>
        </p:nvSpPr>
        <p:spPr>
          <a:xfrm>
            <a:off x="4572000" y="3657600"/>
            <a:ext cx="4419600" cy="2743200"/>
          </a:xfrm>
          <a:prstGeom prst="rect">
            <a:avLst/>
          </a:prstGeom>
        </p:spPr>
        <p:txBody>
          <a:bodyPr vert="horz" lIns="91440" tIns="45720" rIns="91440" bIns="45720" rtlCol="0">
            <a:normAutofit/>
          </a:bodyPr>
          <a:lstStyle/>
          <a:p>
            <a:pPr marL="342900" lvl="0" indent="-342900">
              <a:spcBef>
                <a:spcPct val="20000"/>
              </a:spcBef>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Content Placeholder 2"/>
          <p:cNvSpPr txBox="1">
            <a:spLocks/>
          </p:cNvSpPr>
          <p:nvPr/>
        </p:nvSpPr>
        <p:spPr>
          <a:xfrm>
            <a:off x="4800600" y="3429000"/>
            <a:ext cx="4191000" cy="2209800"/>
          </a:xfrm>
          <a:prstGeom prst="rect">
            <a:avLst/>
          </a:prstGeom>
        </p:spPr>
        <p:txBody>
          <a:bodyPr vert="horz" lIns="91440" tIns="45720" rIns="91440" bIns="45720" rtlCol="0">
            <a:normAutofit fontScale="92500" lnSpcReduction="20000"/>
          </a:bodyPr>
          <a:lstStyle/>
          <a:p>
            <a:pPr marL="342900" lvl="0" indent="-342900">
              <a:spcBef>
                <a:spcPct val="20000"/>
              </a:spcBef>
            </a:pPr>
            <a:r>
              <a:rPr lang="en-US" sz="2000" b="1" dirty="0"/>
              <a:t>Solution Option 1:</a:t>
            </a:r>
          </a:p>
          <a:p>
            <a:pPr marL="342900" lvl="0" indent="-342900">
              <a:spcBef>
                <a:spcPct val="20000"/>
              </a:spcBef>
              <a:buFont typeface="Arial" pitchFamily="34" charset="0"/>
              <a:buChar char="•"/>
            </a:pPr>
            <a:r>
              <a:rPr lang="en-US" sz="2000" dirty="0"/>
              <a:t>Start a stop-clock at the exact moment that the second car passes us, which happens to be when they are a distance </a:t>
            </a:r>
            <a:r>
              <a:rPr lang="en-US" sz="2000" i="1" dirty="0"/>
              <a:t>d</a:t>
            </a:r>
            <a:r>
              <a:rPr lang="en-US" sz="2000" dirty="0"/>
              <a:t> = 200 </a:t>
            </a:r>
            <a:r>
              <a:rPr lang="en-US" sz="2000" i="1" dirty="0"/>
              <a:t>m</a:t>
            </a:r>
            <a:r>
              <a:rPr lang="en-US" sz="2000" dirty="0"/>
              <a:t> apart</a:t>
            </a:r>
          </a:p>
          <a:p>
            <a:pPr marL="342900" lvl="0" indent="-342900">
              <a:spcBef>
                <a:spcPct val="20000"/>
              </a:spcBef>
              <a:buFont typeface="Arial" pitchFamily="34" charset="0"/>
              <a:buChar char="•"/>
            </a:pPr>
            <a:r>
              <a:rPr lang="en-US" sz="2000" dirty="0"/>
              <a:t>x</a:t>
            </a:r>
            <a:r>
              <a:rPr kumimoji="0" lang="en-US" sz="2000" b="0" i="0" u="none" strike="noStrike" kern="1200" cap="none" spc="0" normalizeH="0" baseline="0" noProof="0" dirty="0">
                <a:ln>
                  <a:noFill/>
                </a:ln>
                <a:solidFill>
                  <a:schemeClr val="tx1"/>
                </a:solidFill>
                <a:effectLst/>
                <a:uLnTx/>
                <a:uFillTx/>
                <a:latin typeface="+mn-lt"/>
                <a:ea typeface="+mn-ea"/>
                <a:cs typeface="+mn-cs"/>
              </a:rPr>
              <a:t>1(t)=d+v1*t=200+22*t</a:t>
            </a:r>
          </a:p>
          <a:p>
            <a:pPr marL="342900" lvl="0" indent="-342900">
              <a:spcBef>
                <a:spcPct val="20000"/>
              </a:spcBef>
              <a:buFont typeface="Arial" pitchFamily="34" charset="0"/>
              <a:buChar char="•"/>
            </a:pPr>
            <a:r>
              <a:rPr kumimoji="0" lang="en-US" sz="2000" b="0" i="0" u="none" strike="noStrike" kern="1200" cap="none" spc="0" normalizeH="0" baseline="0" noProof="0" dirty="0">
                <a:ln>
                  <a:noFill/>
                </a:ln>
                <a:solidFill>
                  <a:schemeClr val="tx1"/>
                </a:solidFill>
                <a:effectLst/>
                <a:uLnTx/>
                <a:uFillTx/>
                <a:latin typeface="+mn-lt"/>
                <a:ea typeface="+mn-ea"/>
                <a:cs typeface="+mn-cs"/>
              </a:rPr>
              <a:t>X2(t)=v2*t=30*t</a:t>
            </a:r>
          </a:p>
          <a:p>
            <a:pPr marL="342900" lvl="0" indent="-342900">
              <a:spcBef>
                <a:spcPct val="20000"/>
              </a:spcBef>
              <a:buFont typeface="Arial" pitchFamily="34" charset="0"/>
              <a:buChar char="•"/>
            </a:pPr>
            <a:r>
              <a:rPr lang="en-US" sz="2000" dirty="0"/>
              <a:t>200+22t=30t =&gt; t=25</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lvl="0" indent="-342900">
              <a:spcBef>
                <a:spcPct val="20000"/>
              </a:spcBef>
              <a:buFont typeface="Arial" pitchFamily="34" charset="0"/>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Content Placeholder 2"/>
          <p:cNvSpPr txBox="1">
            <a:spLocks/>
          </p:cNvSpPr>
          <p:nvPr/>
        </p:nvSpPr>
        <p:spPr>
          <a:xfrm>
            <a:off x="152400" y="5029200"/>
            <a:ext cx="4419600" cy="1676400"/>
          </a:xfrm>
          <a:prstGeom prst="rect">
            <a:avLst/>
          </a:prstGeom>
        </p:spPr>
        <p:txBody>
          <a:bodyPr vert="horz" lIns="91440" tIns="45720" rIns="91440" bIns="45720" rtlCol="0">
            <a:normAutofit/>
          </a:bodyPr>
          <a:lstStyle/>
          <a:p>
            <a:pPr marL="342900" lvl="0" indent="-342900">
              <a:spcBef>
                <a:spcPct val="20000"/>
              </a:spcBef>
            </a:pPr>
            <a:r>
              <a:rPr lang="en-US" sz="2000" b="1" dirty="0"/>
              <a:t>Solution Option 2:</a:t>
            </a:r>
          </a:p>
          <a:p>
            <a:pPr marL="342900" lvl="0" indent="-342900">
              <a:spcBef>
                <a:spcPct val="20000"/>
              </a:spcBef>
              <a:buFont typeface="Arial" pitchFamily="34" charset="0"/>
              <a:buChar char="•"/>
            </a:pPr>
            <a:r>
              <a:rPr lang="en-US" sz="2000" dirty="0"/>
              <a:t>v2-v1=8m/s</a:t>
            </a:r>
          </a:p>
          <a:p>
            <a:pPr marL="342900" lvl="0" indent="-342900">
              <a:spcBef>
                <a:spcPct val="20000"/>
              </a:spcBef>
              <a:buFont typeface="Arial" pitchFamily="34" charset="0"/>
              <a:buChar char="•"/>
            </a:pPr>
            <a:r>
              <a:rPr lang="en-US" sz="2000" i="1" dirty="0"/>
              <a:t>d</a:t>
            </a:r>
            <a:r>
              <a:rPr lang="en-US" sz="2000" dirty="0"/>
              <a:t> /( </a:t>
            </a:r>
            <a:r>
              <a:rPr lang="en-US" sz="2000" i="1" dirty="0"/>
              <a:t>v</a:t>
            </a:r>
            <a:r>
              <a:rPr lang="en-US" sz="2000" i="1" baseline="-25000" dirty="0"/>
              <a:t>2</a:t>
            </a:r>
            <a:r>
              <a:rPr lang="en-US" sz="2000" i="1" dirty="0"/>
              <a:t> − v</a:t>
            </a:r>
            <a:r>
              <a:rPr lang="en-US" sz="2000" i="1" baseline="-25000" dirty="0"/>
              <a:t>1</a:t>
            </a:r>
            <a:r>
              <a:rPr lang="en-US" sz="2000" dirty="0"/>
              <a:t>) = 200 / 8 </a:t>
            </a:r>
            <a:r>
              <a:rPr lang="en-US" sz="2000" i="1" dirty="0"/>
              <a:t>s</a:t>
            </a:r>
            <a:r>
              <a:rPr lang="en-US" sz="2000" dirty="0"/>
              <a:t>, that is, 25</a:t>
            </a:r>
          </a:p>
          <a:p>
            <a:pPr marL="342900" lvl="0" indent="-342900">
              <a:spcBef>
                <a:spcPct val="20000"/>
              </a:spcBef>
              <a:buFont typeface="Arial" pitchFamily="34" charset="0"/>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Content Placeholder 2"/>
          <p:cNvSpPr txBox="1">
            <a:spLocks/>
          </p:cNvSpPr>
          <p:nvPr/>
        </p:nvSpPr>
        <p:spPr>
          <a:xfrm>
            <a:off x="4724400" y="5715000"/>
            <a:ext cx="4419600" cy="914400"/>
          </a:xfrm>
          <a:prstGeom prst="rect">
            <a:avLst/>
          </a:prstGeom>
        </p:spPr>
        <p:txBody>
          <a:bodyPr vert="horz" lIns="91440" tIns="45720" rIns="91440" bIns="45720" rtlCol="0">
            <a:normAutofit lnSpcReduction="10000"/>
          </a:bodyPr>
          <a:lstStyle/>
          <a:p>
            <a:pPr marL="342900" lvl="0" indent="-342900">
              <a:spcBef>
                <a:spcPct val="20000"/>
              </a:spcBef>
              <a:buFont typeface="Arial" pitchFamily="34" charset="0"/>
              <a:buChar char="•"/>
            </a:pPr>
            <a:r>
              <a:rPr lang="en-US" sz="2000" b="1" dirty="0"/>
              <a:t>=&gt; complexity of problem description depends on frame of reference!</a:t>
            </a:r>
          </a:p>
          <a:p>
            <a:pPr marL="342900" lvl="0" indent="-342900">
              <a:spcBef>
                <a:spcPct val="20000"/>
              </a:spcBef>
              <a:buFont typeface="Arial" pitchFamily="34" charset="0"/>
              <a:buChar char="•"/>
            </a:pPr>
            <a:endParaRPr kumimoji="0" lang="en-US" sz="20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Telescope Example 1/4</a:t>
            </a:r>
          </a:p>
        </p:txBody>
      </p:sp>
      <p:pic>
        <p:nvPicPr>
          <p:cNvPr id="3074" name="Picture 2"/>
          <p:cNvPicPr>
            <a:picLocks noChangeAspect="1" noChangeArrowheads="1"/>
          </p:cNvPicPr>
          <p:nvPr/>
        </p:nvPicPr>
        <p:blipFill>
          <a:blip r:embed="rId2" cstate="print"/>
          <a:srcRect/>
          <a:stretch>
            <a:fillRect/>
          </a:stretch>
        </p:blipFill>
        <p:spPr bwMode="auto">
          <a:xfrm>
            <a:off x="1066800" y="1590675"/>
            <a:ext cx="6865937" cy="526732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Telescope example 2/4</a:t>
            </a:r>
          </a:p>
        </p:txBody>
      </p:sp>
      <p:sp>
        <p:nvSpPr>
          <p:cNvPr id="3" name="Content Placeholder 2"/>
          <p:cNvSpPr>
            <a:spLocks noGrp="1"/>
          </p:cNvSpPr>
          <p:nvPr>
            <p:ph idx="1"/>
          </p:nvPr>
        </p:nvSpPr>
        <p:spPr>
          <a:xfrm>
            <a:off x="457200" y="1600200"/>
            <a:ext cx="8229600" cy="5105400"/>
          </a:xfrm>
        </p:spPr>
        <p:txBody>
          <a:bodyPr>
            <a:normAutofit fontScale="70000" lnSpcReduction="20000"/>
          </a:bodyPr>
          <a:lstStyle/>
          <a:p>
            <a:r>
              <a:rPr lang="en-US" dirty="0"/>
              <a:t>"The reference frames considered in the analysis of the motion of the M2  Unit are sketched in Figure 1, where also the mechanical elements  connecting the different members of the system are displayed. </a:t>
            </a:r>
            <a:br>
              <a:rPr lang="en-US" dirty="0"/>
            </a:br>
            <a:r>
              <a:rPr lang="en-US" dirty="0"/>
              <a:t>The motion  of the optical surface is analyzed with respect to the </a:t>
            </a:r>
            <a:r>
              <a:rPr lang="en-US" b="1" dirty="0"/>
              <a:t>IM2Unit reference  frame</a:t>
            </a:r>
            <a:r>
              <a:rPr lang="en-US" dirty="0"/>
              <a:t>. This reference frame is rigidly attached to the EELT  altitude structure. </a:t>
            </a:r>
            <a:br>
              <a:rPr lang="en-US" dirty="0"/>
            </a:br>
            <a:r>
              <a:rPr lang="en-US" dirty="0"/>
              <a:t>The origin of this reference system is the centre of  the M2 crown. The z-axis coincides with the telescope tube axis and is  negative towards the primary mirror. The x-axis is parallel to the  telescope altitude axis and the y-axis completes the right handed  coordinate system. </a:t>
            </a:r>
            <a:br>
              <a:rPr lang="en-US" dirty="0"/>
            </a:br>
            <a:r>
              <a:rPr lang="en-US" dirty="0"/>
              <a:t>The </a:t>
            </a:r>
            <a:r>
              <a:rPr lang="en-US" b="1" dirty="0"/>
              <a:t>IM2Cell reference frame </a:t>
            </a:r>
            <a:r>
              <a:rPr lang="en-US" dirty="0"/>
              <a:t>is rigidly attached to  the M2 cell. The origin of the IM2Cell is the centre of mass of the M2  cell and the main axes are, in nominal condition, parallel to the ones  of the IM2Unit reference frame.“</a:t>
            </a:r>
          </a:p>
          <a:p>
            <a:r>
              <a:rPr lang="en-US" dirty="0"/>
              <a:t>Note: Reference frame is (probably) used here synonymously with origin of the coordinate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Telescope example 3/4</a:t>
            </a:r>
          </a:p>
        </p:txBody>
      </p:sp>
      <p:pic>
        <p:nvPicPr>
          <p:cNvPr id="4098" name="Picture 2"/>
          <p:cNvPicPr>
            <a:picLocks noChangeAspect="1" noChangeArrowheads="1"/>
          </p:cNvPicPr>
          <p:nvPr/>
        </p:nvPicPr>
        <p:blipFill>
          <a:blip r:embed="rId2" cstate="print"/>
          <a:srcRect/>
          <a:stretch>
            <a:fillRect/>
          </a:stretch>
        </p:blipFill>
        <p:spPr bwMode="auto">
          <a:xfrm>
            <a:off x="1219200" y="1219200"/>
            <a:ext cx="6570663" cy="536054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Telescope Example 4/4</a:t>
            </a:r>
          </a:p>
        </p:txBody>
      </p:sp>
      <p:sp>
        <p:nvSpPr>
          <p:cNvPr id="3" name="Content Placeholder 2"/>
          <p:cNvSpPr>
            <a:spLocks noGrp="1"/>
          </p:cNvSpPr>
          <p:nvPr>
            <p:ph idx="1"/>
          </p:nvPr>
        </p:nvSpPr>
        <p:spPr/>
        <p:txBody>
          <a:bodyPr>
            <a:normAutofit fontScale="70000" lnSpcReduction="20000"/>
          </a:bodyPr>
          <a:lstStyle/>
          <a:p>
            <a:r>
              <a:rPr lang="en-US" dirty="0"/>
              <a:t>"The reference frames to be used for the analysis of the M3 Unit’s motion are sketched in Figure 2 together with the mechanical interfaces between the different members of the system. </a:t>
            </a:r>
            <a:br>
              <a:rPr lang="en-US" dirty="0"/>
            </a:br>
            <a:r>
              <a:rPr lang="en-US" dirty="0"/>
              <a:t>In this figure, IM3Unit represents the reference frame rigidly attached to the EELT central tower. The origin is located in the plane of the support pivot-points. The z-axis coincides with the nominal optical axis of the telescope tube and is positive towards the secondary mirror. The x-axis is parallel to the nominal altitude axis. The y-axis completes the right handed frame. </a:t>
            </a:r>
            <a:br>
              <a:rPr lang="en-US" dirty="0"/>
            </a:br>
            <a:r>
              <a:rPr lang="en-US" dirty="0"/>
              <a:t>On the other hand, IM3Cell is the reference frame attached to the M3 cell with origin at the vertex of the optical surface of the tertiary mirror. In nominal conditions the axes of the IM3Cell reference frame are parallel to the ones of the IM3Unit reference frame.“</a:t>
            </a:r>
          </a:p>
          <a:p>
            <a:r>
              <a:rPr lang="en-US" dirty="0"/>
              <a:t>Note: Reference frame is (probably) used here synonymously with origin of the coordinate system.</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APE example</a:t>
            </a:r>
          </a:p>
        </p:txBody>
      </p:sp>
      <p:pic>
        <p:nvPicPr>
          <p:cNvPr id="1026" name="Picture 2"/>
          <p:cNvPicPr>
            <a:picLocks noChangeAspect="1" noChangeArrowheads="1"/>
          </p:cNvPicPr>
          <p:nvPr/>
        </p:nvPicPr>
        <p:blipFill>
          <a:blip r:embed="rId2" cstate="print"/>
          <a:srcRect/>
          <a:stretch>
            <a:fillRect/>
          </a:stretch>
        </p:blipFill>
        <p:spPr bwMode="auto">
          <a:xfrm>
            <a:off x="1143000" y="1219200"/>
            <a:ext cx="6385173" cy="490537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Motivation</a:t>
            </a:r>
          </a:p>
          <a:p>
            <a:r>
              <a:rPr lang="en-US" dirty="0"/>
              <a:t>Requirements</a:t>
            </a:r>
          </a:p>
          <a:p>
            <a:r>
              <a:rPr lang="en-US" dirty="0"/>
              <a:t>Definition</a:t>
            </a:r>
          </a:p>
          <a:p>
            <a:r>
              <a:rPr lang="en-US" dirty="0"/>
              <a:t>Standards</a:t>
            </a:r>
          </a:p>
          <a:p>
            <a:r>
              <a:rPr lang="en-US" dirty="0"/>
              <a:t>Real-World Examples (without SysML)</a:t>
            </a:r>
          </a:p>
          <a:p>
            <a:r>
              <a:rPr lang="en-US" dirty="0"/>
              <a:t>SysML Modeling Examples (</a:t>
            </a:r>
            <a:r>
              <a:rPr lang="en-US" dirty="0" err="1"/>
              <a:t>FireSat</a:t>
            </a:r>
            <a:r>
              <a:rPr lang="en-US" dirty="0"/>
              <a:t>)</a:t>
            </a:r>
          </a:p>
          <a:p>
            <a:r>
              <a:rPr lang="en-US" dirty="0"/>
              <a:t>Modeling </a:t>
            </a:r>
          </a:p>
          <a:p>
            <a:r>
              <a:rPr lang="en-US" dirty="0"/>
              <a:t>Modeling Options</a:t>
            </a:r>
          </a:p>
          <a:p>
            <a:r>
              <a:rPr lang="en-US" dirty="0"/>
              <a:t>Relations to State Analysis’ Graph State Variables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143000" y="1676400"/>
            <a:ext cx="6846887" cy="4638675"/>
          </a:xfrm>
          <a:prstGeom prst="rect">
            <a:avLst/>
          </a:prstGeom>
          <a:noFill/>
          <a:ln w="9525">
            <a:noFill/>
            <a:miter lim="800000"/>
            <a:headEnd/>
            <a:tailEnd/>
          </a:ln>
        </p:spPr>
      </p:pic>
      <p:sp>
        <p:nvSpPr>
          <p:cNvPr id="4" name="TextBox 3"/>
          <p:cNvSpPr txBox="1"/>
          <p:nvPr/>
        </p:nvSpPr>
        <p:spPr>
          <a:xfrm>
            <a:off x="457200" y="1600200"/>
            <a:ext cx="3200400" cy="646331"/>
          </a:xfrm>
          <a:prstGeom prst="rect">
            <a:avLst/>
          </a:prstGeom>
          <a:noFill/>
        </p:spPr>
        <p:txBody>
          <a:bodyPr wrap="square" rtlCol="0">
            <a:spAutoFit/>
          </a:bodyPr>
          <a:lstStyle/>
          <a:p>
            <a:r>
              <a:rPr lang="en-US" dirty="0"/>
              <a:t>The centre of the OMB is at X=850, Y=0, Z=-230.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APE coordinate references</a:t>
            </a:r>
          </a:p>
        </p:txBody>
      </p:sp>
      <p:sp>
        <p:nvSpPr>
          <p:cNvPr id="3" name="Content Placeholder 2"/>
          <p:cNvSpPr>
            <a:spLocks noGrp="1"/>
          </p:cNvSpPr>
          <p:nvPr>
            <p:ph idx="1"/>
          </p:nvPr>
        </p:nvSpPr>
        <p:spPr/>
        <p:txBody>
          <a:bodyPr>
            <a:normAutofit/>
          </a:bodyPr>
          <a:lstStyle/>
          <a:p>
            <a:r>
              <a:rPr lang="en-US" sz="1600" dirty="0"/>
              <a:t>The origin of the coordinate system is the Nasmyth focus of the UT. </a:t>
            </a:r>
          </a:p>
          <a:p>
            <a:r>
              <a:rPr lang="en-US" sz="1600" dirty="0"/>
              <a:t>The surface of the APE breadboard is defined by the X and Y axis. </a:t>
            </a:r>
          </a:p>
          <a:p>
            <a:r>
              <a:rPr lang="en-US" sz="1600" dirty="0"/>
              <a:t>The X-axis is parallel and has the same direction as the optical axis of the Nasmyth focus. </a:t>
            </a:r>
          </a:p>
          <a:p>
            <a:r>
              <a:rPr lang="en-US" sz="1600" dirty="0"/>
              <a:t>The Y axis is at 90° from the X axis. </a:t>
            </a:r>
          </a:p>
          <a:p>
            <a:r>
              <a:rPr lang="en-US" sz="1600" dirty="0"/>
              <a:t>The height is defined by the Z axis. </a:t>
            </a:r>
          </a:p>
          <a:p>
            <a:r>
              <a:rPr lang="en-US" sz="1600" dirty="0"/>
              <a:t>All distances and coordinates are given in </a:t>
            </a:r>
            <a:r>
              <a:rPr lang="en-US" sz="1600" dirty="0" err="1"/>
              <a:t>millimetre</a:t>
            </a:r>
            <a:r>
              <a:rPr lang="en-US" sz="1600" dirty="0"/>
              <a:t>. </a:t>
            </a:r>
          </a:p>
          <a:p>
            <a:r>
              <a:rPr lang="en-US" sz="1600" dirty="0"/>
              <a:t>The coordinate system of the UT is shown on Figure 5.1-1. </a:t>
            </a:r>
          </a:p>
          <a:p>
            <a:r>
              <a:rPr lang="en-US" sz="1600" dirty="0"/>
              <a:t>The coordinate system of APE is shown on Figure 4.1-2. </a:t>
            </a:r>
          </a:p>
          <a:p>
            <a:r>
              <a:rPr lang="en-US" sz="1600" dirty="0"/>
              <a:t>The coordinate X=0, Y=0, Z=0 is the focus of the UT. </a:t>
            </a:r>
          </a:p>
          <a:p>
            <a:r>
              <a:rPr lang="en-US" sz="1600" dirty="0"/>
              <a:t>ZEUS: Allocated volume: 450*600*509 mm</a:t>
            </a:r>
            <a:r>
              <a:rPr lang="en-US" sz="1600" baseline="30000" dirty="0"/>
              <a:t>3</a:t>
            </a:r>
            <a:r>
              <a:rPr lang="en-US" sz="1600" dirty="0"/>
              <a:t>, centered on X = 1467.49, Y = 375.67, Z = 0.</a:t>
            </a:r>
          </a:p>
          <a:p>
            <a:pPr lvl="1"/>
            <a:r>
              <a:rPr lang="en-US" sz="1400" dirty="0"/>
              <a:t>(Newport MRG, size 600*450*59 mm). </a:t>
            </a:r>
          </a:p>
          <a:p>
            <a:pPr lvl="1"/>
            <a:r>
              <a:rPr lang="en-US" sz="1400" dirty="0"/>
              <a:t>Alignment req.: ± 0.2 mm and ± 3 </a:t>
            </a:r>
            <a:r>
              <a:rPr lang="en-US" sz="1400" dirty="0" err="1"/>
              <a:t>arcmin</a:t>
            </a:r>
            <a:r>
              <a:rPr lang="en-US" sz="1400" dirty="0"/>
              <a:t> (distance and angle for all axes). </a:t>
            </a:r>
          </a:p>
          <a:p>
            <a:r>
              <a:rPr lang="en-US" sz="1600" dirty="0"/>
              <a:t>IM: Allocated volume: 600*1200*409 mm</a:t>
            </a:r>
            <a:r>
              <a:rPr lang="en-US" sz="1600" baseline="30000" dirty="0"/>
              <a:t>3 </a:t>
            </a:r>
            <a:r>
              <a:rPr lang="en-US" sz="1600" dirty="0"/>
              <a:t>centered on X = 219.59, Y = 813.19, Z = 0. </a:t>
            </a:r>
          </a:p>
          <a:p>
            <a:pPr lvl="1"/>
            <a:r>
              <a:rPr lang="en-US" sz="1400" dirty="0"/>
              <a:t>ESO shall deliver the IM breadboard (Newport MRG-24-2, size 600*1200*59 mm). </a:t>
            </a:r>
          </a:p>
          <a:p>
            <a:pPr lvl="1"/>
            <a:r>
              <a:rPr lang="en-US" sz="1400" dirty="0"/>
              <a:t>Alignment req.: ± 0.2 mm and ± 3 </a:t>
            </a:r>
            <a:r>
              <a:rPr lang="en-US" sz="1400" dirty="0" err="1"/>
              <a:t>arcmin</a:t>
            </a:r>
            <a:r>
              <a:rPr lang="en-US" sz="1400" dirty="0"/>
              <a:t> (distance and angle for all axes)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609600" y="1600200"/>
            <a:ext cx="7706589" cy="4731254"/>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FireSat</a:t>
            </a:r>
            <a:r>
              <a:rPr lang="en-US" dirty="0"/>
              <a:t> Example 1/5</a:t>
            </a:r>
          </a:p>
        </p:txBody>
      </p:sp>
      <p:pic>
        <p:nvPicPr>
          <p:cNvPr id="5123" name="Picture 3"/>
          <p:cNvPicPr>
            <a:picLocks noChangeAspect="1" noChangeArrowheads="1"/>
          </p:cNvPicPr>
          <p:nvPr/>
        </p:nvPicPr>
        <p:blipFill>
          <a:blip r:embed="rId2" cstate="print"/>
          <a:srcRect/>
          <a:stretch>
            <a:fillRect/>
          </a:stretch>
        </p:blipFill>
        <p:spPr bwMode="auto">
          <a:xfrm>
            <a:off x="152400" y="1143000"/>
            <a:ext cx="8991600" cy="5213557"/>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FireSat</a:t>
            </a:r>
            <a:r>
              <a:rPr lang="en-US" dirty="0"/>
              <a:t> Example 2/5</a:t>
            </a:r>
          </a:p>
        </p:txBody>
      </p:sp>
      <p:pic>
        <p:nvPicPr>
          <p:cNvPr id="6146" name="Picture 2"/>
          <p:cNvPicPr>
            <a:picLocks noChangeAspect="1" noChangeArrowheads="1"/>
          </p:cNvPicPr>
          <p:nvPr/>
        </p:nvPicPr>
        <p:blipFill>
          <a:blip r:embed="rId2" cstate="print"/>
          <a:srcRect/>
          <a:stretch>
            <a:fillRect/>
          </a:stretch>
        </p:blipFill>
        <p:spPr bwMode="auto">
          <a:xfrm>
            <a:off x="228600" y="1600200"/>
            <a:ext cx="8743950" cy="4458406"/>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FireSat</a:t>
            </a:r>
            <a:r>
              <a:rPr lang="en-US" dirty="0"/>
              <a:t> Example 3/5</a:t>
            </a:r>
          </a:p>
        </p:txBody>
      </p:sp>
      <p:pic>
        <p:nvPicPr>
          <p:cNvPr id="7171" name="Picture 3"/>
          <p:cNvPicPr>
            <a:picLocks noChangeAspect="1" noChangeArrowheads="1"/>
          </p:cNvPicPr>
          <p:nvPr/>
        </p:nvPicPr>
        <p:blipFill>
          <a:blip r:embed="rId2" cstate="print"/>
          <a:srcRect/>
          <a:stretch>
            <a:fillRect/>
          </a:stretch>
        </p:blipFill>
        <p:spPr bwMode="auto">
          <a:xfrm>
            <a:off x="1600200" y="1438275"/>
            <a:ext cx="5553075" cy="541972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lstStyle/>
          <a:p>
            <a:r>
              <a:rPr lang="en-US" dirty="0" err="1"/>
              <a:t>FireSat</a:t>
            </a:r>
            <a:r>
              <a:rPr lang="en-US" dirty="0"/>
              <a:t> Example 4/5</a:t>
            </a:r>
          </a:p>
        </p:txBody>
      </p:sp>
      <p:pic>
        <p:nvPicPr>
          <p:cNvPr id="8194" name="Picture 2"/>
          <p:cNvPicPr>
            <a:picLocks noChangeAspect="1" noChangeArrowheads="1"/>
          </p:cNvPicPr>
          <p:nvPr/>
        </p:nvPicPr>
        <p:blipFill>
          <a:blip r:embed="rId2" cstate="print"/>
          <a:srcRect/>
          <a:stretch>
            <a:fillRect/>
          </a:stretch>
        </p:blipFill>
        <p:spPr bwMode="auto">
          <a:xfrm>
            <a:off x="1219200" y="762000"/>
            <a:ext cx="6484440" cy="6096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85800"/>
          </a:xfrm>
        </p:spPr>
        <p:txBody>
          <a:bodyPr>
            <a:normAutofit fontScale="90000"/>
          </a:bodyPr>
          <a:lstStyle/>
          <a:p>
            <a:r>
              <a:rPr lang="en-US" dirty="0" err="1"/>
              <a:t>FireSat</a:t>
            </a:r>
            <a:r>
              <a:rPr lang="en-US" dirty="0"/>
              <a:t> Example 5/5</a:t>
            </a:r>
          </a:p>
        </p:txBody>
      </p:sp>
      <p:pic>
        <p:nvPicPr>
          <p:cNvPr id="9218" name="Picture 2"/>
          <p:cNvPicPr>
            <a:picLocks noChangeAspect="1" noChangeArrowheads="1"/>
          </p:cNvPicPr>
          <p:nvPr/>
        </p:nvPicPr>
        <p:blipFill>
          <a:blip r:embed="rId2" cstate="print"/>
          <a:srcRect/>
          <a:stretch>
            <a:fillRect/>
          </a:stretch>
        </p:blipFill>
        <p:spPr bwMode="auto">
          <a:xfrm>
            <a:off x="1600199" y="685800"/>
            <a:ext cx="5696247" cy="61722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Requirements</a:t>
            </a:r>
            <a:endParaRPr lang="de-DE" dirty="0"/>
          </a:p>
        </p:txBody>
      </p:sp>
      <p:sp>
        <p:nvSpPr>
          <p:cNvPr id="3" name="Content Placeholder 2"/>
          <p:cNvSpPr>
            <a:spLocks noGrp="1"/>
          </p:cNvSpPr>
          <p:nvPr>
            <p:ph idx="1"/>
          </p:nvPr>
        </p:nvSpPr>
        <p:spPr/>
        <p:txBody>
          <a:bodyPr>
            <a:normAutofit fontScale="70000" lnSpcReduction="20000"/>
          </a:bodyPr>
          <a:lstStyle/>
          <a:p>
            <a:r>
              <a:rPr lang="en-US" dirty="0"/>
              <a:t>An Ontology to define frames of reference and coordinate systems shall be defined. </a:t>
            </a:r>
          </a:p>
          <a:p>
            <a:r>
              <a:rPr lang="en-US" dirty="0"/>
              <a:t>The definition of the frames of reference and coordinate systems shall be integrated in the overall system model </a:t>
            </a:r>
          </a:p>
          <a:p>
            <a:r>
              <a:rPr lang="en-US" dirty="0"/>
              <a:t>The definition of coordinate systems and frames of reference shall be modeled independently of model elements of the system under design; i.e. the model elements of the system under design shall remain unchanged when modeling the coordinate system, yet they shall be referenced. </a:t>
            </a:r>
          </a:p>
          <a:p>
            <a:r>
              <a:rPr lang="en-US" dirty="0"/>
              <a:t>The modeling approach shall permit multiple frames of reference and coordinate system for each system element. </a:t>
            </a:r>
          </a:p>
          <a:p>
            <a:r>
              <a:rPr lang="en-US" dirty="0"/>
              <a:t>The modeling approach shall permit to describe relations and transformations between coordinate systems; e.g. with Euler angles </a:t>
            </a:r>
          </a:p>
          <a:p>
            <a:r>
              <a:rPr lang="en-US" dirty="0"/>
              <a:t>The modeling concepts shall consider implementation issues, like performance of coordinate system transformation </a:t>
            </a:r>
          </a:p>
          <a:p>
            <a:endParaRPr lang="de-DE" dirty="0"/>
          </a:p>
        </p:txBody>
      </p:sp>
    </p:spTree>
    <p:extLst>
      <p:ext uri="{BB962C8B-B14F-4D97-AF65-F5344CB8AC3E}">
        <p14:creationId xmlns:p14="http://schemas.microsoft.com/office/powerpoint/2010/main" val="871626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err="1"/>
              <a:t>Approaches</a:t>
            </a:r>
            <a:r>
              <a:rPr lang="de-DE" dirty="0"/>
              <a:t/>
            </a:r>
            <a:br>
              <a:rPr lang="de-DE" dirty="0"/>
            </a:br>
            <a:r>
              <a:rPr lang="de-DE" dirty="0"/>
              <a:t>in </a:t>
            </a:r>
            <a:r>
              <a:rPr lang="de-DE" dirty="0" err="1"/>
              <a:t>SysML</a:t>
            </a:r>
            <a:endParaRPr lang="de-DE" dirty="0"/>
          </a:p>
        </p:txBody>
      </p:sp>
      <p:sp>
        <p:nvSpPr>
          <p:cNvPr id="3" name="Content Placeholder 2"/>
          <p:cNvSpPr>
            <a:spLocks noGrp="1"/>
          </p:cNvSpPr>
          <p:nvPr>
            <p:ph idx="1"/>
          </p:nvPr>
        </p:nvSpPr>
        <p:spPr/>
        <p:txBody>
          <a:bodyPr>
            <a:normAutofit fontScale="85000" lnSpcReduction="10000"/>
          </a:bodyPr>
          <a:lstStyle/>
          <a:p>
            <a:r>
              <a:rPr lang="en-US" dirty="0"/>
              <a:t>Using </a:t>
            </a:r>
            <a:r>
              <a:rPr lang="en-US" dirty="0" err="1"/>
              <a:t>parametrics</a:t>
            </a:r>
            <a:r>
              <a:rPr lang="en-US" dirty="0"/>
              <a:t> within a frame of reference block to define the relation to its parent in a tree allows to model all chains of transformations from one frame to another by always looking for the common parent. </a:t>
            </a:r>
          </a:p>
          <a:p>
            <a:r>
              <a:rPr lang="en-US" dirty="0"/>
              <a:t>Using Association blocks to model the rules is more flexible but requires more modelling overhead. </a:t>
            </a:r>
          </a:p>
          <a:p>
            <a:r>
              <a:rPr lang="en-US" dirty="0"/>
              <a:t>Using a pattern based approach allows to specify recursive transformation rule only once and apply it to a set of RFs. Changes need only to be done in the pattern. </a:t>
            </a:r>
          </a:p>
          <a:p>
            <a:endParaRPr lang="de-DE" dirty="0"/>
          </a:p>
        </p:txBody>
      </p:sp>
    </p:spTree>
    <p:extLst>
      <p:ext uri="{BB962C8B-B14F-4D97-AF65-F5344CB8AC3E}">
        <p14:creationId xmlns:p14="http://schemas.microsoft.com/office/powerpoint/2010/main" val="533079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lnSpcReduction="10000"/>
          </a:bodyPr>
          <a:lstStyle/>
          <a:p>
            <a:r>
              <a:rPr lang="en-US" dirty="0"/>
              <a:t>Descriptions of (</a:t>
            </a:r>
            <a:r>
              <a:rPr lang="en-US" dirty="0" err="1"/>
              <a:t>Opto</a:t>
            </a:r>
            <a:r>
              <a:rPr lang="en-US" dirty="0"/>
              <a:t>)-Mechanical Systems require frames of reference and coordinate systems to define static absolute and relative positions</a:t>
            </a:r>
          </a:p>
          <a:p>
            <a:r>
              <a:rPr lang="en-US" dirty="0"/>
              <a:t>Control of (</a:t>
            </a:r>
            <a:r>
              <a:rPr lang="en-US" dirty="0" err="1"/>
              <a:t>Opto</a:t>
            </a:r>
            <a:r>
              <a:rPr lang="en-US" dirty="0"/>
              <a:t>)-Mechanical Systems requires frames of reference and coordinate systems to define Sensor and Actuators spaces, their relations, and their transformations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of Relations with Euler</a:t>
            </a:r>
          </a:p>
        </p:txBody>
      </p:sp>
      <p:sp>
        <p:nvSpPr>
          <p:cNvPr id="3" name="Content Placeholder 2"/>
          <p:cNvSpPr>
            <a:spLocks noGrp="1"/>
          </p:cNvSpPr>
          <p:nvPr>
            <p:ph idx="1"/>
          </p:nvPr>
        </p:nvSpPr>
        <p:spPr/>
        <p:txBody>
          <a:bodyPr>
            <a:normAutofit lnSpcReduction="10000"/>
          </a:bodyPr>
          <a:lstStyle/>
          <a:p>
            <a:r>
              <a:rPr lang="en-US" dirty="0"/>
              <a:t>The </a:t>
            </a:r>
            <a:r>
              <a:rPr lang="en-US" b="1" dirty="0"/>
              <a:t>Euler angles</a:t>
            </a:r>
            <a:r>
              <a:rPr lang="en-US" dirty="0"/>
              <a:t> are three angles introduced describe the orientation of a rigid body</a:t>
            </a:r>
          </a:p>
          <a:p>
            <a:r>
              <a:rPr lang="en-US" dirty="0"/>
              <a:t>Euler angles are a means of specifying the relative orientation of two coordinate systems by simple rotation. The definition is </a:t>
            </a:r>
            <a:r>
              <a:rPr lang="en-US" i="1" dirty="0"/>
              <a:t>Static</a:t>
            </a:r>
            <a:r>
              <a:rPr lang="en-US" dirty="0"/>
              <a:t>.</a:t>
            </a:r>
          </a:p>
          <a:p>
            <a:r>
              <a:rPr lang="en-US" dirty="0"/>
              <a:t>Both coordinate system need to have the same handedness</a:t>
            </a:r>
          </a:p>
          <a:p>
            <a:r>
              <a:rPr lang="en-US" dirty="0"/>
              <a:t>Defined by set of angles and set of names -&gt; necessity to define them</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Modeling of Relations with Quaternions</a:t>
            </a:r>
          </a:p>
        </p:txBody>
      </p:sp>
      <p:sp>
        <p:nvSpPr>
          <p:cNvPr id="3" name="Content Placeholder 2"/>
          <p:cNvSpPr>
            <a:spLocks noGrp="1"/>
          </p:cNvSpPr>
          <p:nvPr>
            <p:ph idx="1"/>
          </p:nvPr>
        </p:nvSpPr>
        <p:spPr/>
        <p:txBody>
          <a:bodyPr>
            <a:normAutofit fontScale="62500" lnSpcReduction="20000"/>
          </a:bodyPr>
          <a:lstStyle/>
          <a:p>
            <a:r>
              <a:rPr lang="en-US" dirty="0"/>
              <a:t>a quaternion is the quotient of two directed lines in a three-dimensional space or equivalently as the quotient of two vectors</a:t>
            </a:r>
          </a:p>
          <a:p>
            <a:r>
              <a:rPr lang="en-US" dirty="0"/>
              <a:t>Used for calculations involving three-dimensional rotations such as in three-dimensional computer graphics and computer vision. They can be used alongside other methods, such as Euler angles and matrices, or as an alternative to them depending on the application.</a:t>
            </a:r>
          </a:p>
          <a:p>
            <a:r>
              <a:rPr lang="en-US" dirty="0"/>
              <a:t>Many operations on vectors can be defined in terms of </a:t>
            </a:r>
            <a:r>
              <a:rPr lang="en-US" dirty="0" err="1"/>
              <a:t>quaternions</a:t>
            </a:r>
            <a:r>
              <a:rPr lang="en-US" dirty="0"/>
              <a:t>, and this makes it possible to apply quaternion techniques wherever spatial vectors arise.</a:t>
            </a:r>
          </a:p>
          <a:p>
            <a:r>
              <a:rPr lang="en-US" dirty="0"/>
              <a:t>Expressing rotations in 3D as unit </a:t>
            </a:r>
            <a:r>
              <a:rPr lang="en-US" dirty="0" err="1"/>
              <a:t>quaternions</a:t>
            </a:r>
            <a:r>
              <a:rPr lang="en-US" dirty="0"/>
              <a:t> instead of matrices has some advantages:</a:t>
            </a:r>
          </a:p>
          <a:p>
            <a:pPr lvl="1"/>
            <a:r>
              <a:rPr lang="en-US" dirty="0"/>
              <a:t>Concatenating rotations is computationally faster and numerically more stable.</a:t>
            </a:r>
          </a:p>
          <a:p>
            <a:pPr lvl="1"/>
            <a:r>
              <a:rPr lang="en-US" dirty="0"/>
              <a:t>Extracting the angle and axis of rotation is simpler.</a:t>
            </a:r>
          </a:p>
          <a:p>
            <a:pPr lvl="1"/>
            <a:r>
              <a:rPr lang="en-US" dirty="0"/>
              <a:t>Interpolation is more straightforward. </a:t>
            </a:r>
          </a:p>
          <a:p>
            <a:endParaRPr lang="en-US" dirty="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a:bodyPr>
          <a:lstStyle/>
          <a:p>
            <a:r>
              <a:rPr lang="en-US" dirty="0"/>
              <a:t>SI Library / QUDV already exists for describing units and measures in a line</a:t>
            </a:r>
          </a:p>
          <a:p>
            <a:r>
              <a:rPr lang="en-US" dirty="0" err="1"/>
              <a:t>Unitmath</a:t>
            </a:r>
            <a:r>
              <a:rPr lang="en-US" dirty="0"/>
              <a:t> libraries and associated UML models</a:t>
            </a:r>
          </a:p>
          <a:p>
            <a:r>
              <a:rPr lang="en-US" dirty="0"/>
              <a:t>Modeling and </a:t>
            </a:r>
            <a:r>
              <a:rPr lang="en-US" dirty="0" err="1"/>
              <a:t>sim</a:t>
            </a:r>
            <a:r>
              <a:rPr lang="en-US" dirty="0"/>
              <a:t> community for ideas</a:t>
            </a:r>
          </a:p>
          <a:p>
            <a:r>
              <a:rPr lang="en-US" dirty="0"/>
              <a:t>www.jscience.org (OGC/ISO compliant specifications)</a:t>
            </a:r>
          </a:p>
          <a:p>
            <a:r>
              <a:rPr lang="en-US" dirty="0"/>
              <a:t>http://jscience.org/api/org/jscience/geography/coordinates/package-summary.html</a:t>
            </a:r>
          </a:p>
          <a:p>
            <a:endParaRPr lang="en-US" dirty="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 Association Blocks</a:t>
            </a:r>
          </a:p>
        </p:txBody>
      </p:sp>
      <p:pic>
        <p:nvPicPr>
          <p:cNvPr id="3" name="Picture 2" descr="RF_Defini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7848600" cy="5698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2540254" y="1651641"/>
            <a:ext cx="4063492" cy="5130159"/>
          </a:xfrm>
          <a:prstGeom prst="rect">
            <a:avLst/>
          </a:prstGeom>
        </p:spPr>
      </p:pic>
    </p:spTree>
    <p:extLst>
      <p:ext uri="{BB962C8B-B14F-4D97-AF65-F5344CB8AC3E}">
        <p14:creationId xmlns:p14="http://schemas.microsoft.com/office/powerpoint/2010/main" val="3301284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990600" y="431774"/>
            <a:ext cx="7377073" cy="6434247"/>
          </a:xfrm>
          <a:prstGeom prst="rect">
            <a:avLst/>
          </a:prstGeom>
        </p:spPr>
      </p:pic>
    </p:spTree>
    <p:extLst>
      <p:ext uri="{BB962C8B-B14F-4D97-AF65-F5344CB8AC3E}">
        <p14:creationId xmlns:p14="http://schemas.microsoft.com/office/powerpoint/2010/main" val="3362132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atternBasedR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6" y="1066800"/>
            <a:ext cx="9103396" cy="57912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304800" y="2650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Recursive Pattern</a:t>
            </a:r>
          </a:p>
        </p:txBody>
      </p:sp>
    </p:spTree>
    <p:extLst>
      <p:ext uri="{BB962C8B-B14F-4D97-AF65-F5344CB8AC3E}">
        <p14:creationId xmlns:p14="http://schemas.microsoft.com/office/powerpoint/2010/main" val="3002317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EELT example</a:t>
            </a:r>
            <a:endParaRPr lang="en-US" dirty="0"/>
          </a:p>
        </p:txBody>
      </p:sp>
      <p:pic>
        <p:nvPicPr>
          <p:cNvPr id="3" name="Picture 2"/>
          <p:cNvPicPr>
            <a:picLocks noChangeAspect="1"/>
          </p:cNvPicPr>
          <p:nvPr/>
        </p:nvPicPr>
        <p:blipFill>
          <a:blip r:embed="rId2"/>
          <a:stretch>
            <a:fillRect/>
          </a:stretch>
        </p:blipFill>
        <p:spPr>
          <a:xfrm>
            <a:off x="499042" y="1143000"/>
            <a:ext cx="8145916" cy="5474375"/>
          </a:xfrm>
          <a:prstGeom prst="rect">
            <a:avLst/>
          </a:prstGeom>
        </p:spPr>
      </p:pic>
    </p:spTree>
    <p:extLst>
      <p:ext uri="{BB962C8B-B14F-4D97-AF65-F5344CB8AC3E}">
        <p14:creationId xmlns:p14="http://schemas.microsoft.com/office/powerpoint/2010/main" val="3065805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299750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96131" y="2590800"/>
            <a:ext cx="8290669" cy="2781047"/>
          </a:xfrm>
          <a:prstGeom prst="rect">
            <a:avLst/>
          </a:prstGeom>
        </p:spPr>
      </p:pic>
    </p:spTree>
    <p:extLst>
      <p:ext uri="{BB962C8B-B14F-4D97-AF65-F5344CB8AC3E}">
        <p14:creationId xmlns:p14="http://schemas.microsoft.com/office/powerpoint/2010/main" val="561625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from INCOSE IW11</a:t>
            </a:r>
          </a:p>
        </p:txBody>
      </p:sp>
      <p:pic>
        <p:nvPicPr>
          <p:cNvPr id="4" name="Picture 3" descr="Top View Reference Frames.png"/>
          <p:cNvPicPr>
            <a:picLocks noChangeAspect="1"/>
          </p:cNvPicPr>
          <p:nvPr/>
        </p:nvPicPr>
        <p:blipFill>
          <a:blip r:embed="rId2" cstate="print"/>
          <a:stretch>
            <a:fillRect/>
          </a:stretch>
        </p:blipFill>
        <p:spPr>
          <a:xfrm>
            <a:off x="762000" y="1846075"/>
            <a:ext cx="7467600" cy="50119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RFWithEulerDefini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41571"/>
            <a:ext cx="6400800" cy="589100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With Euler Angles</a:t>
            </a:r>
          </a:p>
        </p:txBody>
      </p:sp>
    </p:spTree>
    <p:extLst>
      <p:ext uri="{BB962C8B-B14F-4D97-AF65-F5344CB8AC3E}">
        <p14:creationId xmlns:p14="http://schemas.microsoft.com/office/powerpoint/2010/main" val="1523253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RFRelationsWithEul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611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705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bwMode="gray">
          <a:xfrm>
            <a:off x="685800" y="2286000"/>
            <a:ext cx="7772400" cy="1143000"/>
          </a:xfrm>
          <a:noFill/>
          <a:ln/>
        </p:spPr>
        <p:txBody>
          <a:bodyPr lIns="90487" tIns="44450" rIns="90487" bIns="44450" anchor="b" anchorCtr="1"/>
          <a:lstStyle/>
          <a:p>
            <a:pPr>
              <a:lnSpc>
                <a:spcPct val="85000"/>
              </a:lnSpc>
            </a:pPr>
            <a:r>
              <a:rPr lang="en-US" sz="3200" b="1" dirty="0">
                <a:solidFill>
                  <a:srgbClr val="202F54"/>
                </a:solidFill>
                <a:latin typeface="Arial" charset="0"/>
              </a:rPr>
              <a:t>JPL State Analysis</a:t>
            </a:r>
            <a:br>
              <a:rPr lang="en-US" sz="3200" b="1" dirty="0">
                <a:solidFill>
                  <a:srgbClr val="202F54"/>
                </a:solidFill>
                <a:latin typeface="Arial" charset="0"/>
              </a:rPr>
            </a:br>
            <a:r>
              <a:rPr lang="en-US" sz="3200" b="1" dirty="0">
                <a:solidFill>
                  <a:srgbClr val="202F54"/>
                </a:solidFill>
                <a:latin typeface="Arial" charset="0"/>
              </a:rPr>
              <a:t>Graph State Variables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bwMode="gray">
          <a:xfrm>
            <a:off x="598488" y="368300"/>
            <a:ext cx="7848600" cy="533400"/>
          </a:xfrm>
          <a:noFill/>
          <a:ln/>
        </p:spPr>
        <p:txBody>
          <a:bodyPr lIns="90487" tIns="44450" rIns="90487" bIns="44450" anchor="b" anchorCtr="1">
            <a:normAutofit fontScale="90000"/>
          </a:bodyPr>
          <a:lstStyle/>
          <a:p>
            <a:pPr>
              <a:lnSpc>
                <a:spcPct val="85000"/>
              </a:lnSpc>
            </a:pPr>
            <a:r>
              <a:rPr lang="en-US" sz="2000" b="1">
                <a:solidFill>
                  <a:srgbClr val="4566B5"/>
                </a:solidFill>
                <a:latin typeface="Arial" charset="0"/>
              </a:rPr>
              <a:t>Requirement</a:t>
            </a:r>
            <a:r>
              <a:rPr lang="en-US" sz="3200" b="1">
                <a:solidFill>
                  <a:srgbClr val="4566B5"/>
                </a:solidFill>
                <a:latin typeface="Arial" charset="0"/>
              </a:rPr>
              <a:t/>
            </a:r>
            <a:br>
              <a:rPr lang="en-US" sz="3200" b="1">
                <a:solidFill>
                  <a:srgbClr val="4566B5"/>
                </a:solidFill>
                <a:latin typeface="Arial" charset="0"/>
              </a:rPr>
            </a:br>
            <a:r>
              <a:rPr lang="en-US" sz="3200" b="1">
                <a:solidFill>
                  <a:srgbClr val="4566B5"/>
                </a:solidFill>
                <a:latin typeface="Arial" charset="0"/>
              </a:rPr>
              <a:t>Reference Points and Relative States</a:t>
            </a:r>
          </a:p>
        </p:txBody>
      </p:sp>
      <p:sp>
        <p:nvSpPr>
          <p:cNvPr id="90115" name="Rectangle 3"/>
          <p:cNvSpPr>
            <a:spLocks noGrp="1" noChangeArrowheads="1"/>
          </p:cNvSpPr>
          <p:nvPr>
            <p:ph type="body" idx="1"/>
          </p:nvPr>
        </p:nvSpPr>
        <p:spPr>
          <a:xfrm>
            <a:off x="644525" y="1155700"/>
            <a:ext cx="7815263" cy="319088"/>
          </a:xfrm>
        </p:spPr>
        <p:txBody>
          <a:bodyPr>
            <a:normAutofit lnSpcReduction="10000"/>
          </a:bodyPr>
          <a:lstStyle/>
          <a:p>
            <a:pPr>
              <a:lnSpc>
                <a:spcPct val="90000"/>
              </a:lnSpc>
            </a:pPr>
            <a:r>
              <a:rPr lang="en-US" sz="1800"/>
              <a:t>A reference point may be used in the definition of one or more relative states.</a:t>
            </a:r>
          </a:p>
          <a:p>
            <a:pPr>
              <a:lnSpc>
                <a:spcPct val="90000"/>
              </a:lnSpc>
              <a:buFontTx/>
              <a:buNone/>
            </a:pPr>
            <a:endParaRPr lang="en-US" sz="1800"/>
          </a:p>
        </p:txBody>
      </p:sp>
      <p:sp>
        <p:nvSpPr>
          <p:cNvPr id="90118" name="Text Box 6"/>
          <p:cNvSpPr txBox="1">
            <a:spLocks noChangeArrowheads="1"/>
          </p:cNvSpPr>
          <p:nvPr/>
        </p:nvSpPr>
        <p:spPr bwMode="auto">
          <a:xfrm>
            <a:off x="862013" y="1474788"/>
            <a:ext cx="7815262" cy="2843212"/>
          </a:xfrm>
          <a:prstGeom prst="rect">
            <a:avLst/>
          </a:prstGeom>
          <a:noFill/>
          <a:ln w="12700">
            <a:noFill/>
            <a:miter lim="800000"/>
            <a:headEnd type="none" w="sm" len="sm"/>
            <a:tailEnd type="none" w="sm" len="sm"/>
          </a:ln>
          <a:effectLst/>
        </p:spPr>
        <p:txBody>
          <a:bodyPr>
            <a:spAutoFit/>
          </a:bodyPr>
          <a:lstStyle/>
          <a:p>
            <a:pPr marL="457200" indent="-457200" defTabSz="454025">
              <a:spcBef>
                <a:spcPct val="50000"/>
              </a:spcBef>
              <a:tabLst>
                <a:tab pos="688975" algn="l"/>
              </a:tabLst>
            </a:pPr>
            <a:r>
              <a:rPr lang="en-US" sz="1800" b="1"/>
              <a:t>										Rover Arm Example</a:t>
            </a:r>
          </a:p>
          <a:p>
            <a:pPr marL="457200" indent="-457200" defTabSz="454025">
              <a:spcBef>
                <a:spcPct val="50000"/>
              </a:spcBef>
              <a:tabLst>
                <a:tab pos="688975" algn="l"/>
              </a:tabLst>
            </a:pPr>
            <a:r>
              <a:rPr lang="en-US" sz="1800" i="1" u="sng"/>
              <a:t>											Points of Reference:</a:t>
            </a:r>
            <a:r>
              <a:rPr lang="en-US" sz="1800" u="sng"/>
              <a:t> </a:t>
            </a:r>
          </a:p>
          <a:p>
            <a:pPr marL="457200" indent="-457200" defTabSz="454025">
              <a:spcBef>
                <a:spcPct val="50000"/>
              </a:spcBef>
              <a:buFont typeface="Times" charset="0"/>
              <a:buNone/>
              <a:tabLst>
                <a:tab pos="688975" algn="l"/>
              </a:tabLst>
            </a:pPr>
            <a:r>
              <a:rPr lang="en-US" sz="1800"/>
              <a:t>											A.	Rover Body</a:t>
            </a:r>
          </a:p>
          <a:p>
            <a:pPr marL="457200" indent="-457200" defTabSz="454025">
              <a:spcBef>
                <a:spcPct val="50000"/>
              </a:spcBef>
              <a:buFont typeface="Times" charset="0"/>
              <a:buNone/>
              <a:tabLst>
                <a:tab pos="688975" algn="l"/>
              </a:tabLst>
            </a:pPr>
            <a:r>
              <a:rPr lang="en-US" sz="1800"/>
              <a:t>											B.	Upper Arm</a:t>
            </a:r>
          </a:p>
          <a:p>
            <a:pPr marL="457200" indent="-457200" defTabSz="454025">
              <a:spcBef>
                <a:spcPct val="50000"/>
              </a:spcBef>
              <a:buFont typeface="Times" charset="0"/>
              <a:buNone/>
              <a:tabLst>
                <a:tab pos="688975" algn="l"/>
              </a:tabLst>
            </a:pPr>
            <a:r>
              <a:rPr lang="en-US" sz="1800"/>
              <a:t>											C.	Fore Arm</a:t>
            </a:r>
          </a:p>
          <a:p>
            <a:pPr marL="457200" indent="-457200" defTabSz="454025">
              <a:spcBef>
                <a:spcPct val="50000"/>
              </a:spcBef>
              <a:buFont typeface="Times" charset="0"/>
              <a:buNone/>
              <a:tabLst>
                <a:tab pos="688975" algn="l"/>
              </a:tabLst>
            </a:pPr>
            <a:r>
              <a:rPr lang="en-US" sz="1800"/>
              <a:t>											D.	End Effector</a:t>
            </a:r>
          </a:p>
          <a:p>
            <a:pPr marL="457200" indent="-457200" defTabSz="454025">
              <a:spcBef>
                <a:spcPct val="50000"/>
              </a:spcBef>
              <a:buFont typeface="Times" charset="0"/>
              <a:buNone/>
              <a:tabLst>
                <a:tab pos="688975" algn="l"/>
              </a:tabLst>
            </a:pPr>
            <a:r>
              <a:rPr lang="en-US" sz="1800"/>
              <a:t>											E.	Target Rock</a:t>
            </a:r>
          </a:p>
        </p:txBody>
      </p:sp>
      <p:pic>
        <p:nvPicPr>
          <p:cNvPr id="90119" name="Picture 7"/>
          <p:cNvPicPr>
            <a:picLocks noChangeAspect="1" noChangeArrowheads="1"/>
          </p:cNvPicPr>
          <p:nvPr/>
        </p:nvPicPr>
        <p:blipFill>
          <a:blip r:embed="rId2" cstate="print"/>
          <a:srcRect/>
          <a:stretch>
            <a:fillRect/>
          </a:stretch>
        </p:blipFill>
        <p:spPr bwMode="auto">
          <a:xfrm>
            <a:off x="815975" y="1677988"/>
            <a:ext cx="3954463" cy="2820987"/>
          </a:xfrm>
          <a:prstGeom prst="rect">
            <a:avLst/>
          </a:prstGeom>
          <a:noFill/>
          <a:ln w="12700">
            <a:noFill/>
            <a:miter lim="800000"/>
            <a:headEnd type="none" w="sm" len="sm"/>
            <a:tailEnd type="none" w="sm" len="sm"/>
          </a:ln>
          <a:effectLst/>
        </p:spPr>
      </p:pic>
      <p:sp>
        <p:nvSpPr>
          <p:cNvPr id="90122" name="Text Box 10"/>
          <p:cNvSpPr txBox="1">
            <a:spLocks noChangeArrowheads="1"/>
          </p:cNvSpPr>
          <p:nvPr/>
        </p:nvSpPr>
        <p:spPr bwMode="auto">
          <a:xfrm>
            <a:off x="815975" y="4637088"/>
            <a:ext cx="7918450" cy="1604962"/>
          </a:xfrm>
          <a:prstGeom prst="rect">
            <a:avLst/>
          </a:prstGeom>
          <a:noFill/>
          <a:ln w="12700">
            <a:noFill/>
            <a:miter lim="800000"/>
            <a:headEnd type="none" w="sm" len="sm"/>
            <a:tailEnd type="none" w="sm" len="sm"/>
          </a:ln>
          <a:effectLst/>
        </p:spPr>
        <p:txBody>
          <a:bodyPr>
            <a:spAutoFit/>
          </a:bodyPr>
          <a:lstStyle/>
          <a:p>
            <a:pPr>
              <a:spcBef>
                <a:spcPct val="50000"/>
              </a:spcBef>
              <a:buFont typeface="Times" charset="0"/>
              <a:buNone/>
            </a:pPr>
            <a:r>
              <a:rPr lang="en-US" sz="1800" i="1" u="sng"/>
              <a:t>Relative States for 6 Degree of Freedom Transformations:</a:t>
            </a:r>
            <a:endParaRPr lang="en-US" sz="1800" i="1"/>
          </a:p>
          <a:p>
            <a:pPr>
              <a:spcBef>
                <a:spcPct val="50000"/>
              </a:spcBef>
              <a:buFont typeface="Times" charset="0"/>
              <a:buNone/>
            </a:pPr>
            <a:r>
              <a:rPr lang="en-US" sz="1800"/>
              <a:t>End Effector </a:t>
            </a:r>
            <a:r>
              <a:rPr lang="en-US" sz="1800" i="1"/>
              <a:t>wrt</a:t>
            </a:r>
            <a:r>
              <a:rPr lang="en-US" sz="1800"/>
              <a:t> Rock (</a:t>
            </a:r>
            <a:r>
              <a:rPr lang="en-US" sz="1800" b="1"/>
              <a:t>d</a:t>
            </a:r>
            <a:r>
              <a:rPr lang="en-US" sz="1800"/>
              <a:t> </a:t>
            </a:r>
            <a:r>
              <a:rPr lang="en-US" sz="1800" i="1"/>
              <a:t>or</a:t>
            </a:r>
            <a:r>
              <a:rPr lang="en-US" sz="1800"/>
              <a:t> </a:t>
            </a:r>
            <a:r>
              <a:rPr lang="en-US" sz="1800" b="1"/>
              <a:t>D</a:t>
            </a:r>
            <a:r>
              <a:rPr lang="en-US" sz="1800"/>
              <a:t> </a:t>
            </a:r>
            <a:r>
              <a:rPr lang="en-US" sz="1800" i="1"/>
              <a:t>wrt</a:t>
            </a:r>
            <a:r>
              <a:rPr lang="en-US" sz="1800"/>
              <a:t> </a:t>
            </a:r>
            <a:r>
              <a:rPr lang="en-US" sz="1800" b="1"/>
              <a:t>E</a:t>
            </a:r>
            <a:r>
              <a:rPr lang="en-US" sz="1800"/>
              <a:t>)	End Effector </a:t>
            </a:r>
            <a:r>
              <a:rPr lang="en-US" sz="1800" i="1"/>
              <a:t>wrt</a:t>
            </a:r>
            <a:r>
              <a:rPr lang="en-US" sz="1800"/>
              <a:t> Fore Arm (</a:t>
            </a:r>
            <a:r>
              <a:rPr lang="en-US" sz="1800" b="1"/>
              <a:t>D</a:t>
            </a:r>
            <a:r>
              <a:rPr lang="en-US" sz="1800"/>
              <a:t> </a:t>
            </a:r>
            <a:r>
              <a:rPr lang="en-US" sz="1800" i="1"/>
              <a:t>wrt</a:t>
            </a:r>
            <a:r>
              <a:rPr lang="en-US" sz="1800"/>
              <a:t> </a:t>
            </a:r>
            <a:r>
              <a:rPr lang="en-US" sz="1800" b="1"/>
              <a:t>C</a:t>
            </a:r>
            <a:r>
              <a:rPr lang="en-US" sz="1800"/>
              <a:t>)</a:t>
            </a:r>
          </a:p>
          <a:p>
            <a:pPr>
              <a:spcBef>
                <a:spcPct val="50000"/>
              </a:spcBef>
              <a:buFont typeface="Times" charset="0"/>
              <a:buNone/>
            </a:pPr>
            <a:r>
              <a:rPr lang="en-US" sz="1800"/>
              <a:t>Fore Arm </a:t>
            </a:r>
            <a:r>
              <a:rPr lang="en-US" sz="1800" i="1"/>
              <a:t>wrt</a:t>
            </a:r>
            <a:r>
              <a:rPr lang="en-US" sz="1800"/>
              <a:t> Upper Arm (</a:t>
            </a:r>
            <a:r>
              <a:rPr lang="en-US" sz="1800" b="1"/>
              <a:t>C</a:t>
            </a:r>
            <a:r>
              <a:rPr lang="en-US" sz="1800"/>
              <a:t> </a:t>
            </a:r>
            <a:r>
              <a:rPr lang="en-US" sz="1800" i="1"/>
              <a:t>wrt</a:t>
            </a:r>
            <a:r>
              <a:rPr lang="en-US" sz="1800"/>
              <a:t> </a:t>
            </a:r>
            <a:r>
              <a:rPr lang="en-US" sz="1800" b="1"/>
              <a:t>B</a:t>
            </a:r>
            <a:r>
              <a:rPr lang="en-US" sz="1800"/>
              <a:t>)	Upper Arm </a:t>
            </a:r>
            <a:r>
              <a:rPr lang="en-US" sz="1800" i="1"/>
              <a:t>wrt</a:t>
            </a:r>
            <a:r>
              <a:rPr lang="en-US" sz="1800"/>
              <a:t> Rover Body (</a:t>
            </a:r>
            <a:r>
              <a:rPr lang="en-US" sz="1800" b="1"/>
              <a:t>B</a:t>
            </a:r>
            <a:r>
              <a:rPr lang="en-US" sz="1800"/>
              <a:t> </a:t>
            </a:r>
            <a:r>
              <a:rPr lang="en-US" sz="1800" i="1"/>
              <a:t>wrt</a:t>
            </a:r>
            <a:r>
              <a:rPr lang="en-US" sz="1800"/>
              <a:t> </a:t>
            </a:r>
            <a:r>
              <a:rPr lang="en-US" sz="1800" b="1"/>
              <a:t>A</a:t>
            </a:r>
            <a:r>
              <a:rPr lang="en-US" sz="1800"/>
              <a:t>)</a:t>
            </a:r>
          </a:p>
          <a:p>
            <a:pPr>
              <a:spcBef>
                <a:spcPct val="50000"/>
              </a:spcBef>
              <a:buFont typeface="Times" charset="0"/>
              <a:buNone/>
            </a:pPr>
            <a:r>
              <a:rPr lang="en-US" sz="1800"/>
              <a:t>Rock </a:t>
            </a:r>
            <a:r>
              <a:rPr lang="en-US" sz="1800" i="1"/>
              <a:t>wrt</a:t>
            </a:r>
            <a:r>
              <a:rPr lang="en-US" sz="1800"/>
              <a:t> Rover Body (</a:t>
            </a:r>
            <a:r>
              <a:rPr lang="en-US" sz="1800" b="1"/>
              <a:t>E</a:t>
            </a:r>
            <a:r>
              <a:rPr lang="en-US" sz="1800"/>
              <a:t> </a:t>
            </a:r>
            <a:r>
              <a:rPr lang="en-US" sz="1800" i="1"/>
              <a:t>wrt</a:t>
            </a:r>
            <a:r>
              <a:rPr lang="en-US" sz="1800"/>
              <a:t> </a:t>
            </a:r>
            <a:r>
              <a:rPr lang="en-US" sz="1800" b="1"/>
              <a:t>A</a:t>
            </a:r>
            <a:r>
              <a:rPr lang="en-US" sz="180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bwMode="gray">
          <a:xfrm>
            <a:off x="598488" y="317500"/>
            <a:ext cx="7848600" cy="533400"/>
          </a:xfrm>
          <a:noFill/>
          <a:ln/>
        </p:spPr>
        <p:txBody>
          <a:bodyPr lIns="90487" tIns="44450" rIns="90487" bIns="44450" anchor="b" anchorCtr="1">
            <a:normAutofit fontScale="90000"/>
          </a:bodyPr>
          <a:lstStyle/>
          <a:p>
            <a:pPr>
              <a:lnSpc>
                <a:spcPct val="85000"/>
              </a:lnSpc>
            </a:pPr>
            <a:r>
              <a:rPr lang="en-US" sz="2000" b="1">
                <a:solidFill>
                  <a:srgbClr val="4566B5"/>
                </a:solidFill>
                <a:latin typeface="Arial" charset="0"/>
              </a:rPr>
              <a:t>Design</a:t>
            </a:r>
            <a:r>
              <a:rPr lang="en-US" sz="3200" b="1">
                <a:solidFill>
                  <a:srgbClr val="4566B5"/>
                </a:solidFill>
                <a:latin typeface="Arial" charset="0"/>
              </a:rPr>
              <a:t/>
            </a:r>
            <a:br>
              <a:rPr lang="en-US" sz="3200" b="1">
                <a:solidFill>
                  <a:srgbClr val="4566B5"/>
                </a:solidFill>
                <a:latin typeface="Arial" charset="0"/>
              </a:rPr>
            </a:br>
            <a:r>
              <a:rPr lang="en-US" sz="3200" b="1">
                <a:solidFill>
                  <a:srgbClr val="4566B5"/>
                </a:solidFill>
                <a:latin typeface="Arial" charset="0"/>
              </a:rPr>
              <a:t>Nodes and Direct Relationships</a:t>
            </a:r>
          </a:p>
        </p:txBody>
      </p:sp>
      <p:sp>
        <p:nvSpPr>
          <p:cNvPr id="100355" name="Rectangle 3"/>
          <p:cNvSpPr>
            <a:spLocks noGrp="1" noChangeArrowheads="1"/>
          </p:cNvSpPr>
          <p:nvPr>
            <p:ph type="body" idx="1"/>
          </p:nvPr>
        </p:nvSpPr>
        <p:spPr>
          <a:xfrm>
            <a:off x="866775" y="1214438"/>
            <a:ext cx="7815263" cy="2195512"/>
          </a:xfrm>
        </p:spPr>
        <p:txBody>
          <a:bodyPr/>
          <a:lstStyle/>
          <a:p>
            <a:pPr>
              <a:lnSpc>
                <a:spcPct val="90000"/>
              </a:lnSpc>
              <a:buFontTx/>
              <a:buNone/>
            </a:pPr>
            <a:r>
              <a:rPr lang="en-US" sz="1800"/>
              <a:t>A graph state variable knows about a set of uniquely identifiable nodes </a:t>
            </a:r>
          </a:p>
          <a:p>
            <a:pPr>
              <a:lnSpc>
                <a:spcPct val="90000"/>
              </a:lnSpc>
              <a:buFontTx/>
              <a:buNone/>
            </a:pPr>
            <a:r>
              <a:rPr lang="en-US" sz="1800"/>
              <a:t>and the direct relationships between its nodes.</a:t>
            </a:r>
          </a:p>
          <a:p>
            <a:pPr lvl="1">
              <a:lnSpc>
                <a:spcPct val="90000"/>
              </a:lnSpc>
            </a:pPr>
            <a:r>
              <a:rPr lang="en-US" sz="1600"/>
              <a:t>A direct relationship is a directed edge in a graph for each a relative state.</a:t>
            </a:r>
          </a:p>
          <a:p>
            <a:pPr lvl="1">
              <a:lnSpc>
                <a:spcPct val="90000"/>
              </a:lnSpc>
            </a:pPr>
            <a:r>
              <a:rPr lang="en-US" sz="1600"/>
              <a:t>A node is a vertex in a graph for each point of reference.</a:t>
            </a:r>
          </a:p>
          <a:p>
            <a:pPr>
              <a:lnSpc>
                <a:spcPct val="90000"/>
              </a:lnSpc>
              <a:spcBef>
                <a:spcPct val="50000"/>
              </a:spcBef>
              <a:buFontTx/>
              <a:buNone/>
            </a:pPr>
            <a:r>
              <a:rPr lang="en-US" sz="1800" i="1" u="sng"/>
              <a:t>Rover Arm Example</a:t>
            </a:r>
            <a:endParaRPr lang="en-US" sz="1600" b="1"/>
          </a:p>
          <a:p>
            <a:pPr lvl="1">
              <a:lnSpc>
                <a:spcPct val="60000"/>
              </a:lnSpc>
              <a:spcBef>
                <a:spcPct val="50000"/>
              </a:spcBef>
            </a:pPr>
            <a:r>
              <a:rPr lang="en-US" sz="1600"/>
              <a:t>Nodes include the reference points A, B, C, D and E.</a:t>
            </a:r>
          </a:p>
          <a:p>
            <a:pPr lvl="1">
              <a:lnSpc>
                <a:spcPct val="60000"/>
              </a:lnSpc>
              <a:spcBef>
                <a:spcPct val="50000"/>
              </a:spcBef>
            </a:pPr>
            <a:r>
              <a:rPr lang="en-US" sz="1600"/>
              <a:t>Direct relationships are 6DOF transformations on the edges A to B, B to C, etc.</a:t>
            </a:r>
          </a:p>
          <a:p>
            <a:pPr lvl="1">
              <a:lnSpc>
                <a:spcPct val="90000"/>
              </a:lnSpc>
              <a:spcBef>
                <a:spcPct val="50000"/>
              </a:spcBef>
            </a:pPr>
            <a:endParaRPr lang="en-US" sz="1600"/>
          </a:p>
          <a:p>
            <a:pPr lvl="1">
              <a:lnSpc>
                <a:spcPct val="90000"/>
              </a:lnSpc>
            </a:pPr>
            <a:endParaRPr lang="en-US" sz="1600"/>
          </a:p>
          <a:p>
            <a:pPr>
              <a:lnSpc>
                <a:spcPct val="90000"/>
              </a:lnSpc>
              <a:buFontTx/>
              <a:buNone/>
            </a:pPr>
            <a:endParaRPr lang="en-US" sz="1800"/>
          </a:p>
        </p:txBody>
      </p:sp>
      <p:grpSp>
        <p:nvGrpSpPr>
          <p:cNvPr id="2" name="Group 10"/>
          <p:cNvGrpSpPr>
            <a:grpSpLocks/>
          </p:cNvGrpSpPr>
          <p:nvPr/>
        </p:nvGrpSpPr>
        <p:grpSpPr bwMode="auto">
          <a:xfrm>
            <a:off x="850900" y="3427413"/>
            <a:ext cx="7216775" cy="2743200"/>
            <a:chOff x="536" y="2159"/>
            <a:chExt cx="4546" cy="1728"/>
          </a:xfrm>
        </p:grpSpPr>
        <p:graphicFrame>
          <p:nvGraphicFramePr>
            <p:cNvPr id="100363" name="Object 11"/>
            <p:cNvGraphicFramePr>
              <a:graphicFrameLocks noChangeAspect="1"/>
            </p:cNvGraphicFramePr>
            <p:nvPr/>
          </p:nvGraphicFramePr>
          <p:xfrm>
            <a:off x="536" y="2159"/>
            <a:ext cx="4546" cy="1728"/>
          </p:xfrm>
          <a:graphic>
            <a:graphicData uri="http://schemas.openxmlformats.org/presentationml/2006/ole">
              <mc:AlternateContent xmlns:mc="http://schemas.openxmlformats.org/markup-compatibility/2006">
                <mc:Choice xmlns:v="urn:schemas-microsoft-com:vml" Requires="v">
                  <p:oleObj spid="_x0000_s4102" name="Picture" r:id="rId3" imgW="4507992" imgH="3505200" progId="Word.Picture.8">
                    <p:embed/>
                  </p:oleObj>
                </mc:Choice>
                <mc:Fallback>
                  <p:oleObj name="Picture" r:id="rId3" imgW="4507992" imgH="3505200" progId="Word.Picture.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 y="2159"/>
                          <a:ext cx="4546" cy="17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364" name="Text Box 12"/>
            <p:cNvSpPr txBox="1">
              <a:spLocks noChangeArrowheads="1"/>
            </p:cNvSpPr>
            <p:nvPr/>
          </p:nvSpPr>
          <p:spPr bwMode="auto">
            <a:xfrm>
              <a:off x="3041" y="2230"/>
              <a:ext cx="1743" cy="326"/>
            </a:xfrm>
            <a:prstGeom prst="rect">
              <a:avLst/>
            </a:prstGeom>
            <a:noFill/>
            <a:ln w="12700">
              <a:noFill/>
              <a:miter lim="800000"/>
              <a:headEnd type="none" w="sm" len="sm"/>
              <a:tailEnd type="none" w="sm" len="sm"/>
            </a:ln>
            <a:effectLst/>
          </p:spPr>
          <p:txBody>
            <a:bodyPr>
              <a:spAutoFit/>
            </a:bodyPr>
            <a:lstStyle/>
            <a:p>
              <a:pPr algn="ctr"/>
              <a:r>
                <a:rPr lang="en-US" sz="1400" b="1">
                  <a:latin typeface="Arial" charset="0"/>
                </a:rPr>
                <a:t>6DOF Composite</a:t>
              </a:r>
            </a:p>
            <a:p>
              <a:pPr algn="ctr"/>
              <a:r>
                <a:rPr lang="en-US" sz="1400" b="1">
                  <a:latin typeface="Arial" charset="0"/>
                </a:rPr>
                <a:t>Graph State Variable</a:t>
              </a:r>
              <a:endParaRPr lang="en-US" sz="1400">
                <a:latin typeface="Arial" charset="0"/>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bwMode="gray">
          <a:xfrm>
            <a:off x="598488" y="342900"/>
            <a:ext cx="7848600" cy="533400"/>
          </a:xfrm>
          <a:noFill/>
          <a:ln/>
        </p:spPr>
        <p:txBody>
          <a:bodyPr lIns="90487" tIns="44450" rIns="90487" bIns="44450" anchor="b" anchorCtr="1">
            <a:normAutofit fontScale="90000"/>
          </a:bodyPr>
          <a:lstStyle/>
          <a:p>
            <a:pPr>
              <a:lnSpc>
                <a:spcPct val="85000"/>
              </a:lnSpc>
            </a:pPr>
            <a:r>
              <a:rPr lang="en-US" sz="2000" b="1">
                <a:solidFill>
                  <a:srgbClr val="4566B5"/>
                </a:solidFill>
                <a:latin typeface="Arial" charset="0"/>
              </a:rPr>
              <a:t>Requirement</a:t>
            </a:r>
            <a:r>
              <a:rPr lang="en-US" sz="3200" b="1">
                <a:solidFill>
                  <a:srgbClr val="4566B5"/>
                </a:solidFill>
                <a:latin typeface="Arial" charset="0"/>
              </a:rPr>
              <a:t/>
            </a:r>
            <a:br>
              <a:rPr lang="en-US" sz="3200" b="1">
                <a:solidFill>
                  <a:srgbClr val="4566B5"/>
                </a:solidFill>
                <a:latin typeface="Arial" charset="0"/>
              </a:rPr>
            </a:br>
            <a:r>
              <a:rPr lang="en-US" sz="3200" b="1">
                <a:solidFill>
                  <a:srgbClr val="4566B5"/>
                </a:solidFill>
                <a:latin typeface="Arial" charset="0"/>
              </a:rPr>
              <a:t>Derive Relative States</a:t>
            </a:r>
          </a:p>
        </p:txBody>
      </p:sp>
      <p:sp>
        <p:nvSpPr>
          <p:cNvPr id="101379" name="Rectangle 3"/>
          <p:cNvSpPr>
            <a:spLocks noGrp="1" noChangeArrowheads="1"/>
          </p:cNvSpPr>
          <p:nvPr>
            <p:ph type="body" idx="1"/>
          </p:nvPr>
        </p:nvSpPr>
        <p:spPr>
          <a:xfrm>
            <a:off x="0" y="1155700"/>
            <a:ext cx="9144000" cy="319088"/>
          </a:xfrm>
        </p:spPr>
        <p:txBody>
          <a:bodyPr>
            <a:normAutofit lnSpcReduction="10000"/>
          </a:bodyPr>
          <a:lstStyle/>
          <a:p>
            <a:pPr algn="ctr">
              <a:lnSpc>
                <a:spcPct val="90000"/>
              </a:lnSpc>
            </a:pPr>
            <a:r>
              <a:rPr lang="en-US" sz="1800"/>
              <a:t>A relative state may be derived from others sharing common points of reference.</a:t>
            </a:r>
          </a:p>
          <a:p>
            <a:pPr algn="ctr">
              <a:lnSpc>
                <a:spcPct val="90000"/>
              </a:lnSpc>
              <a:buFontTx/>
              <a:buNone/>
            </a:pPr>
            <a:endParaRPr lang="en-US" sz="1800"/>
          </a:p>
        </p:txBody>
      </p:sp>
      <p:sp>
        <p:nvSpPr>
          <p:cNvPr id="101380" name="Text Box 4"/>
          <p:cNvSpPr txBox="1">
            <a:spLocks noChangeArrowheads="1"/>
          </p:cNvSpPr>
          <p:nvPr/>
        </p:nvSpPr>
        <p:spPr bwMode="auto">
          <a:xfrm>
            <a:off x="862013" y="1474788"/>
            <a:ext cx="7815262" cy="2843212"/>
          </a:xfrm>
          <a:prstGeom prst="rect">
            <a:avLst/>
          </a:prstGeom>
          <a:noFill/>
          <a:ln w="12700">
            <a:noFill/>
            <a:miter lim="800000"/>
            <a:headEnd type="none" w="sm" len="sm"/>
            <a:tailEnd type="none" w="sm" len="sm"/>
          </a:ln>
          <a:effectLst/>
        </p:spPr>
        <p:txBody>
          <a:bodyPr>
            <a:spAutoFit/>
          </a:bodyPr>
          <a:lstStyle/>
          <a:p>
            <a:pPr marL="457200" indent="-457200" defTabSz="454025">
              <a:spcBef>
                <a:spcPct val="50000"/>
              </a:spcBef>
              <a:tabLst>
                <a:tab pos="688975" algn="l"/>
              </a:tabLst>
            </a:pPr>
            <a:r>
              <a:rPr lang="en-US" sz="1800" b="1"/>
              <a:t>										Rover Arm Example</a:t>
            </a:r>
          </a:p>
          <a:p>
            <a:pPr marL="457200" indent="-457200" defTabSz="454025">
              <a:spcBef>
                <a:spcPct val="50000"/>
              </a:spcBef>
              <a:tabLst>
                <a:tab pos="688975" algn="l"/>
              </a:tabLst>
            </a:pPr>
            <a:r>
              <a:rPr lang="en-US" sz="1800" i="1" u="sng"/>
              <a:t>									Relative States for 6DOF Transformations:</a:t>
            </a:r>
            <a:r>
              <a:rPr lang="en-US" sz="1800" u="sng"/>
              <a:t> </a:t>
            </a:r>
          </a:p>
          <a:p>
            <a:pPr marL="457200" indent="-457200" defTabSz="454025">
              <a:spcBef>
                <a:spcPct val="50000"/>
              </a:spcBef>
              <a:buFont typeface="Times" charset="0"/>
              <a:buNone/>
              <a:tabLst>
                <a:tab pos="688975" algn="l"/>
              </a:tabLst>
            </a:pPr>
            <a:r>
              <a:rPr lang="en-US" sz="1800"/>
              <a:t>												</a:t>
            </a:r>
            <a:r>
              <a:rPr lang="en-US" sz="1800" b="1"/>
              <a:t>D</a:t>
            </a:r>
            <a:r>
              <a:rPr lang="en-US" sz="1800"/>
              <a:t> </a:t>
            </a:r>
            <a:r>
              <a:rPr lang="en-US" sz="1800" i="1"/>
              <a:t>wrt</a:t>
            </a:r>
            <a:r>
              <a:rPr lang="en-US" sz="1800"/>
              <a:t> </a:t>
            </a:r>
            <a:r>
              <a:rPr lang="en-US" sz="1800" b="1"/>
              <a:t>E</a:t>
            </a:r>
          </a:p>
          <a:p>
            <a:pPr marL="457200" indent="-457200" defTabSz="454025">
              <a:spcBef>
                <a:spcPct val="50000"/>
              </a:spcBef>
              <a:buFont typeface="Times" charset="0"/>
              <a:buNone/>
              <a:tabLst>
                <a:tab pos="688975" algn="l"/>
              </a:tabLst>
            </a:pPr>
            <a:r>
              <a:rPr lang="en-US" sz="1800" b="1"/>
              <a:t>												D</a:t>
            </a:r>
            <a:r>
              <a:rPr lang="en-US" sz="1800"/>
              <a:t> </a:t>
            </a:r>
            <a:r>
              <a:rPr lang="en-US" sz="1800" i="1"/>
              <a:t>wrt</a:t>
            </a:r>
            <a:r>
              <a:rPr lang="en-US" sz="1800"/>
              <a:t> </a:t>
            </a:r>
            <a:r>
              <a:rPr lang="en-US" sz="1800" b="1"/>
              <a:t>C</a:t>
            </a:r>
          </a:p>
          <a:p>
            <a:pPr marL="457200" indent="-457200" defTabSz="454025">
              <a:spcBef>
                <a:spcPct val="50000"/>
              </a:spcBef>
              <a:buFont typeface="Times" charset="0"/>
              <a:buNone/>
              <a:tabLst>
                <a:tab pos="688975" algn="l"/>
              </a:tabLst>
            </a:pPr>
            <a:r>
              <a:rPr lang="en-US" sz="1800" b="1"/>
              <a:t>												C</a:t>
            </a:r>
            <a:r>
              <a:rPr lang="en-US" sz="1800"/>
              <a:t> </a:t>
            </a:r>
            <a:r>
              <a:rPr lang="en-US" sz="1800" i="1"/>
              <a:t>wrt</a:t>
            </a:r>
            <a:r>
              <a:rPr lang="en-US" sz="1800"/>
              <a:t> </a:t>
            </a:r>
            <a:r>
              <a:rPr lang="en-US" sz="1800" b="1"/>
              <a:t>B</a:t>
            </a:r>
          </a:p>
          <a:p>
            <a:pPr marL="457200" indent="-457200" defTabSz="454025">
              <a:spcBef>
                <a:spcPct val="50000"/>
              </a:spcBef>
              <a:buFont typeface="Times" charset="0"/>
              <a:buNone/>
              <a:tabLst>
                <a:tab pos="688975" algn="l"/>
              </a:tabLst>
            </a:pPr>
            <a:r>
              <a:rPr lang="en-US" sz="1800" b="1"/>
              <a:t>												B</a:t>
            </a:r>
            <a:r>
              <a:rPr lang="en-US" sz="1800"/>
              <a:t> </a:t>
            </a:r>
            <a:r>
              <a:rPr lang="en-US" sz="1800" i="1"/>
              <a:t>wrt</a:t>
            </a:r>
            <a:r>
              <a:rPr lang="en-US" sz="1800"/>
              <a:t> </a:t>
            </a:r>
            <a:r>
              <a:rPr lang="en-US" sz="1800" b="1"/>
              <a:t>A</a:t>
            </a:r>
          </a:p>
          <a:p>
            <a:pPr marL="457200" indent="-457200" defTabSz="454025">
              <a:spcBef>
                <a:spcPct val="50000"/>
              </a:spcBef>
              <a:buFont typeface="Times" charset="0"/>
              <a:buNone/>
              <a:tabLst>
                <a:tab pos="688975" algn="l"/>
              </a:tabLst>
            </a:pPr>
            <a:r>
              <a:rPr lang="en-US" sz="1800" b="1"/>
              <a:t>												E</a:t>
            </a:r>
            <a:r>
              <a:rPr lang="en-US" sz="1800"/>
              <a:t> </a:t>
            </a:r>
            <a:r>
              <a:rPr lang="en-US" sz="1800" i="1"/>
              <a:t>wrt</a:t>
            </a:r>
            <a:r>
              <a:rPr lang="en-US" sz="1800"/>
              <a:t> </a:t>
            </a:r>
            <a:r>
              <a:rPr lang="en-US" sz="1800" b="1"/>
              <a:t>A</a:t>
            </a:r>
          </a:p>
        </p:txBody>
      </p:sp>
      <p:pic>
        <p:nvPicPr>
          <p:cNvPr id="101381" name="Picture 5"/>
          <p:cNvPicPr>
            <a:picLocks noChangeAspect="1" noChangeArrowheads="1"/>
          </p:cNvPicPr>
          <p:nvPr/>
        </p:nvPicPr>
        <p:blipFill>
          <a:blip r:embed="rId2" cstate="print"/>
          <a:srcRect/>
          <a:stretch>
            <a:fillRect/>
          </a:stretch>
        </p:blipFill>
        <p:spPr bwMode="auto">
          <a:xfrm>
            <a:off x="815975" y="1677988"/>
            <a:ext cx="3954463" cy="2820987"/>
          </a:xfrm>
          <a:prstGeom prst="rect">
            <a:avLst/>
          </a:prstGeom>
          <a:noFill/>
          <a:ln w="12700">
            <a:noFill/>
            <a:miter lim="800000"/>
            <a:headEnd type="none" w="sm" len="sm"/>
            <a:tailEnd type="none" w="sm" len="sm"/>
          </a:ln>
          <a:effectLst/>
        </p:spPr>
      </p:pic>
      <p:sp>
        <p:nvSpPr>
          <p:cNvPr id="101382" name="Text Box 6"/>
          <p:cNvSpPr txBox="1">
            <a:spLocks noChangeArrowheads="1"/>
          </p:cNvSpPr>
          <p:nvPr/>
        </p:nvSpPr>
        <p:spPr bwMode="auto">
          <a:xfrm>
            <a:off x="815975" y="4637088"/>
            <a:ext cx="7918450" cy="1192212"/>
          </a:xfrm>
          <a:prstGeom prst="rect">
            <a:avLst/>
          </a:prstGeom>
          <a:noFill/>
          <a:ln w="12700">
            <a:noFill/>
            <a:miter lim="800000"/>
            <a:headEnd type="none" w="sm" len="sm"/>
            <a:tailEnd type="none" w="sm" len="sm"/>
          </a:ln>
          <a:effectLst/>
        </p:spPr>
        <p:txBody>
          <a:bodyPr>
            <a:spAutoFit/>
          </a:bodyPr>
          <a:lstStyle/>
          <a:p>
            <a:pPr>
              <a:spcBef>
                <a:spcPct val="50000"/>
              </a:spcBef>
              <a:buFont typeface="Times" charset="0"/>
              <a:buNone/>
            </a:pPr>
            <a:r>
              <a:rPr lang="en-US" sz="1800" i="1" u="sng"/>
              <a:t>Derivation:</a:t>
            </a:r>
            <a:endParaRPr lang="en-US" sz="1800" i="1"/>
          </a:p>
          <a:p>
            <a:pPr>
              <a:spcBef>
                <a:spcPct val="50000"/>
              </a:spcBef>
              <a:buFont typeface="Times" charset="0"/>
              <a:buNone/>
            </a:pPr>
            <a:r>
              <a:rPr lang="en-US" sz="1800"/>
              <a:t>End Effector </a:t>
            </a:r>
            <a:r>
              <a:rPr lang="en-US" sz="1800" i="1"/>
              <a:t>wrt</a:t>
            </a:r>
            <a:r>
              <a:rPr lang="en-US" sz="1800"/>
              <a:t> Rock (</a:t>
            </a:r>
            <a:r>
              <a:rPr lang="en-US" sz="1800" b="1"/>
              <a:t>d</a:t>
            </a:r>
            <a:r>
              <a:rPr lang="en-US" sz="1800"/>
              <a:t> </a:t>
            </a:r>
            <a:r>
              <a:rPr lang="en-US" sz="1800" i="1"/>
              <a:t>or</a:t>
            </a:r>
            <a:r>
              <a:rPr lang="en-US" sz="1800"/>
              <a:t> </a:t>
            </a:r>
            <a:r>
              <a:rPr lang="en-US" sz="1800" b="1"/>
              <a:t>D</a:t>
            </a:r>
            <a:r>
              <a:rPr lang="en-US" sz="1800"/>
              <a:t> </a:t>
            </a:r>
            <a:r>
              <a:rPr lang="en-US" sz="1800" i="1"/>
              <a:t>wrt</a:t>
            </a:r>
            <a:r>
              <a:rPr lang="en-US" sz="1800"/>
              <a:t> </a:t>
            </a:r>
            <a:r>
              <a:rPr lang="en-US" sz="1800" b="1"/>
              <a:t>E</a:t>
            </a:r>
            <a:r>
              <a:rPr lang="en-US" sz="1800"/>
              <a:t>) =</a:t>
            </a:r>
          </a:p>
          <a:p>
            <a:pPr>
              <a:spcBef>
                <a:spcPct val="50000"/>
              </a:spcBef>
              <a:buFont typeface="Times" charset="0"/>
              <a:buNone/>
            </a:pPr>
            <a:r>
              <a:rPr lang="en-US" sz="1800"/>
              <a:t>		 (</a:t>
            </a:r>
            <a:r>
              <a:rPr lang="en-US" sz="1800" b="1"/>
              <a:t>D</a:t>
            </a:r>
            <a:r>
              <a:rPr lang="en-US" sz="1800"/>
              <a:t> </a:t>
            </a:r>
            <a:r>
              <a:rPr lang="en-US" sz="1800" i="1"/>
              <a:t>wrt</a:t>
            </a:r>
            <a:r>
              <a:rPr lang="en-US" sz="1800"/>
              <a:t> </a:t>
            </a:r>
            <a:r>
              <a:rPr lang="en-US" sz="1800" b="1"/>
              <a:t>C) </a:t>
            </a:r>
            <a:r>
              <a:rPr lang="en-US" sz="1800" b="1">
                <a:sym typeface="Symbol" charset="2"/>
              </a:rPr>
              <a:t></a:t>
            </a:r>
            <a:r>
              <a:rPr lang="en-US" sz="1800" b="1"/>
              <a:t> (C</a:t>
            </a:r>
            <a:r>
              <a:rPr lang="en-US" sz="1800"/>
              <a:t> </a:t>
            </a:r>
            <a:r>
              <a:rPr lang="en-US" sz="1800" i="1"/>
              <a:t>wrt</a:t>
            </a:r>
            <a:r>
              <a:rPr lang="en-US" sz="1800"/>
              <a:t> </a:t>
            </a:r>
            <a:r>
              <a:rPr lang="en-US" sz="1800" b="1"/>
              <a:t>B) </a:t>
            </a:r>
            <a:r>
              <a:rPr lang="en-US" sz="1800" b="1">
                <a:sym typeface="Symbol" charset="2"/>
              </a:rPr>
              <a:t></a:t>
            </a:r>
            <a:r>
              <a:rPr lang="en-US" sz="1800" b="1"/>
              <a:t> (B</a:t>
            </a:r>
            <a:r>
              <a:rPr lang="en-US" sz="1800"/>
              <a:t> </a:t>
            </a:r>
            <a:r>
              <a:rPr lang="en-US" sz="1800" i="1"/>
              <a:t>wrt</a:t>
            </a:r>
            <a:r>
              <a:rPr lang="en-US" sz="1800"/>
              <a:t> </a:t>
            </a:r>
            <a:r>
              <a:rPr lang="en-US" sz="1800" b="1"/>
              <a:t>A) </a:t>
            </a:r>
            <a:r>
              <a:rPr lang="en-US" sz="1800" b="1">
                <a:sym typeface="Symbol" charset="2"/>
              </a:rPr>
              <a:t></a:t>
            </a:r>
            <a:r>
              <a:rPr lang="en-US" sz="1800" b="1"/>
              <a:t> (E</a:t>
            </a:r>
            <a:r>
              <a:rPr lang="en-US" sz="1800"/>
              <a:t> </a:t>
            </a:r>
            <a:r>
              <a:rPr lang="en-US" sz="1800" i="1"/>
              <a:t>wrt</a:t>
            </a:r>
            <a:r>
              <a:rPr lang="en-US" sz="1800"/>
              <a:t> </a:t>
            </a:r>
            <a:r>
              <a:rPr lang="en-US" sz="1800" b="1"/>
              <a:t>A)</a:t>
            </a:r>
            <a:r>
              <a:rPr lang="en-US" sz="1800" baseline="30000"/>
              <a:t>-1</a:t>
            </a:r>
            <a:r>
              <a:rPr lang="en-US" sz="1800" b="1"/>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bwMode="gray">
          <a:xfrm>
            <a:off x="598488" y="317500"/>
            <a:ext cx="7848600" cy="533400"/>
          </a:xfrm>
          <a:noFill/>
          <a:ln/>
        </p:spPr>
        <p:txBody>
          <a:bodyPr lIns="90487" tIns="44450" rIns="90487" bIns="44450" anchor="b" anchorCtr="1">
            <a:normAutofit fontScale="90000"/>
          </a:bodyPr>
          <a:lstStyle/>
          <a:p>
            <a:pPr>
              <a:lnSpc>
                <a:spcPct val="85000"/>
              </a:lnSpc>
            </a:pPr>
            <a:r>
              <a:rPr lang="en-US" sz="2000" b="1">
                <a:solidFill>
                  <a:srgbClr val="4566B5"/>
                </a:solidFill>
                <a:latin typeface="Arial" charset="0"/>
              </a:rPr>
              <a:t>Design</a:t>
            </a:r>
            <a:r>
              <a:rPr lang="en-US" sz="3200" b="1">
                <a:solidFill>
                  <a:srgbClr val="4566B5"/>
                </a:solidFill>
                <a:latin typeface="Arial" charset="0"/>
              </a:rPr>
              <a:t/>
            </a:r>
            <a:br>
              <a:rPr lang="en-US" sz="3200" b="1">
                <a:solidFill>
                  <a:srgbClr val="4566B5"/>
                </a:solidFill>
                <a:latin typeface="Arial" charset="0"/>
              </a:rPr>
            </a:br>
            <a:r>
              <a:rPr lang="en-US" sz="3200" b="1">
                <a:solidFill>
                  <a:srgbClr val="4566B5"/>
                </a:solidFill>
                <a:latin typeface="Arial" charset="0"/>
              </a:rPr>
              <a:t>Combine Relationships</a:t>
            </a:r>
          </a:p>
        </p:txBody>
      </p:sp>
      <p:sp>
        <p:nvSpPr>
          <p:cNvPr id="91139" name="Rectangle 3"/>
          <p:cNvSpPr>
            <a:spLocks noGrp="1" noChangeArrowheads="1"/>
          </p:cNvSpPr>
          <p:nvPr>
            <p:ph type="body" idx="1"/>
          </p:nvPr>
        </p:nvSpPr>
        <p:spPr>
          <a:xfrm>
            <a:off x="862013" y="1155700"/>
            <a:ext cx="6992937" cy="319088"/>
          </a:xfrm>
        </p:spPr>
        <p:txBody>
          <a:bodyPr>
            <a:normAutofit fontScale="25000" lnSpcReduction="20000"/>
          </a:bodyPr>
          <a:lstStyle/>
          <a:p>
            <a:pPr>
              <a:lnSpc>
                <a:spcPct val="90000"/>
              </a:lnSpc>
            </a:pPr>
            <a:r>
              <a:rPr lang="en-US" sz="1800"/>
              <a:t>A graph state variable computes the relationship of one of it’s nodes w.r.t. to another by combining the relationships along the path between the two nodes.</a:t>
            </a:r>
          </a:p>
          <a:p>
            <a:pPr>
              <a:lnSpc>
                <a:spcPct val="90000"/>
              </a:lnSpc>
              <a:spcBef>
                <a:spcPct val="50000"/>
              </a:spcBef>
              <a:buFontTx/>
              <a:buNone/>
            </a:pPr>
            <a:r>
              <a:rPr lang="en-US" sz="1800" i="1" u="sng"/>
              <a:t>Rover Arm Example</a:t>
            </a:r>
          </a:p>
          <a:p>
            <a:pPr>
              <a:lnSpc>
                <a:spcPct val="0"/>
              </a:lnSpc>
              <a:spcBef>
                <a:spcPct val="50000"/>
              </a:spcBef>
              <a:buFontTx/>
              <a:buNone/>
            </a:pPr>
            <a:endParaRPr lang="en-US" sz="1600" b="1"/>
          </a:p>
          <a:p>
            <a:pPr>
              <a:lnSpc>
                <a:spcPct val="90000"/>
              </a:lnSpc>
            </a:pPr>
            <a:r>
              <a:rPr lang="en-US" sz="1600"/>
              <a:t>BGSV4 can be queried for the relationship of one node with respect to another</a:t>
            </a:r>
          </a:p>
          <a:p>
            <a:pPr lvl="1">
              <a:lnSpc>
                <a:spcPct val="90000"/>
              </a:lnSpc>
            </a:pPr>
            <a:r>
              <a:rPr lang="en-US" sz="1600"/>
              <a:t>The 6DOF transformation of the  the end effector w.r.t. the rover body = BGSV4.getRelationship (A, D)</a:t>
            </a:r>
          </a:p>
          <a:p>
            <a:pPr lvl="1">
              <a:lnSpc>
                <a:spcPct val="20000"/>
              </a:lnSpc>
            </a:pPr>
            <a:endParaRPr lang="en-US" sz="1200"/>
          </a:p>
        </p:txBody>
      </p:sp>
      <p:grpSp>
        <p:nvGrpSpPr>
          <p:cNvPr id="2" name="Group 12"/>
          <p:cNvGrpSpPr>
            <a:grpSpLocks/>
          </p:cNvGrpSpPr>
          <p:nvPr/>
        </p:nvGrpSpPr>
        <p:grpSpPr bwMode="auto">
          <a:xfrm>
            <a:off x="850900" y="3427413"/>
            <a:ext cx="7216775" cy="2743200"/>
            <a:chOff x="536" y="2159"/>
            <a:chExt cx="4546" cy="1728"/>
          </a:xfrm>
        </p:grpSpPr>
        <p:graphicFrame>
          <p:nvGraphicFramePr>
            <p:cNvPr id="91149" name="Object 13"/>
            <p:cNvGraphicFramePr>
              <a:graphicFrameLocks noChangeAspect="1"/>
            </p:cNvGraphicFramePr>
            <p:nvPr/>
          </p:nvGraphicFramePr>
          <p:xfrm>
            <a:off x="536" y="2159"/>
            <a:ext cx="4546" cy="1728"/>
          </p:xfrm>
          <a:graphic>
            <a:graphicData uri="http://schemas.openxmlformats.org/presentationml/2006/ole">
              <mc:AlternateContent xmlns:mc="http://schemas.openxmlformats.org/markup-compatibility/2006">
                <mc:Choice xmlns:v="urn:schemas-microsoft-com:vml" Requires="v">
                  <p:oleObj spid="_x0000_s5126" name="Picture" r:id="rId3" imgW="4507992" imgH="3505200" progId="Word.Picture.8">
                    <p:embed/>
                  </p:oleObj>
                </mc:Choice>
                <mc:Fallback>
                  <p:oleObj name="Picture" r:id="rId3" imgW="4507992" imgH="3505200" progId="Word.Picture.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 y="2159"/>
                          <a:ext cx="4546" cy="17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50" name="Text Box 14"/>
            <p:cNvSpPr txBox="1">
              <a:spLocks noChangeArrowheads="1"/>
            </p:cNvSpPr>
            <p:nvPr/>
          </p:nvSpPr>
          <p:spPr bwMode="auto">
            <a:xfrm>
              <a:off x="3041" y="2230"/>
              <a:ext cx="1743" cy="326"/>
            </a:xfrm>
            <a:prstGeom prst="rect">
              <a:avLst/>
            </a:prstGeom>
            <a:noFill/>
            <a:ln w="12700">
              <a:noFill/>
              <a:miter lim="800000"/>
              <a:headEnd type="none" w="sm" len="sm"/>
              <a:tailEnd type="none" w="sm" len="sm"/>
            </a:ln>
            <a:effectLst/>
          </p:spPr>
          <p:txBody>
            <a:bodyPr>
              <a:spAutoFit/>
            </a:bodyPr>
            <a:lstStyle/>
            <a:p>
              <a:pPr algn="ctr"/>
              <a:r>
                <a:rPr lang="en-US" sz="1400" b="1">
                  <a:latin typeface="Arial" charset="0"/>
                </a:rPr>
                <a:t>6DOF Composite</a:t>
              </a:r>
            </a:p>
            <a:p>
              <a:pPr algn="ctr"/>
              <a:r>
                <a:rPr lang="en-US" sz="1400" b="1">
                  <a:latin typeface="Arial" charset="0"/>
                </a:rPr>
                <a:t>Graph State Variable</a:t>
              </a:r>
              <a:endParaRPr lang="en-US" sz="1400">
                <a:latin typeface="Arial" charset="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bwMode="gray">
          <a:xfrm>
            <a:off x="598488" y="330200"/>
            <a:ext cx="7848600" cy="533400"/>
          </a:xfrm>
          <a:noFill/>
          <a:ln/>
        </p:spPr>
        <p:txBody>
          <a:bodyPr lIns="90487" tIns="44450" rIns="90487" bIns="44450" anchor="b" anchorCtr="1">
            <a:normAutofit fontScale="90000"/>
          </a:bodyPr>
          <a:lstStyle/>
          <a:p>
            <a:pPr>
              <a:lnSpc>
                <a:spcPct val="85000"/>
              </a:lnSpc>
            </a:pPr>
            <a:r>
              <a:rPr lang="en-US" sz="2000" b="1">
                <a:solidFill>
                  <a:srgbClr val="4566B5"/>
                </a:solidFill>
                <a:latin typeface="Arial" charset="0"/>
              </a:rPr>
              <a:t>Design</a:t>
            </a:r>
            <a:r>
              <a:rPr lang="en-US" sz="3200" b="1">
                <a:solidFill>
                  <a:srgbClr val="4566B5"/>
                </a:solidFill>
                <a:latin typeface="Arial" charset="0"/>
              </a:rPr>
              <a:t/>
            </a:r>
            <a:br>
              <a:rPr lang="en-US" sz="3200" b="1">
                <a:solidFill>
                  <a:srgbClr val="4566B5"/>
                </a:solidFill>
                <a:latin typeface="Arial" charset="0"/>
              </a:rPr>
            </a:br>
            <a:r>
              <a:rPr lang="en-US" sz="3200" b="1">
                <a:solidFill>
                  <a:srgbClr val="4566B5"/>
                </a:solidFill>
                <a:latin typeface="Arial" charset="0"/>
              </a:rPr>
              <a:t>Composition</a:t>
            </a:r>
          </a:p>
        </p:txBody>
      </p:sp>
      <p:sp>
        <p:nvSpPr>
          <p:cNvPr id="109571" name="Rectangle 3"/>
          <p:cNvSpPr>
            <a:spLocks noGrp="1" noChangeArrowheads="1"/>
          </p:cNvSpPr>
          <p:nvPr>
            <p:ph type="body" idx="1"/>
          </p:nvPr>
        </p:nvSpPr>
        <p:spPr>
          <a:xfrm>
            <a:off x="862013" y="1155700"/>
            <a:ext cx="6992937" cy="319088"/>
          </a:xfrm>
        </p:spPr>
        <p:txBody>
          <a:bodyPr>
            <a:normAutofit fontScale="25000" lnSpcReduction="20000"/>
          </a:bodyPr>
          <a:lstStyle/>
          <a:p>
            <a:pPr>
              <a:lnSpc>
                <a:spcPct val="90000"/>
              </a:lnSpc>
            </a:pPr>
            <a:r>
              <a:rPr lang="en-US" sz="1600"/>
              <a:t>A composite GSV can combine the relationships along sub paths in its constituent graph state variables to compute the overall relationship.</a:t>
            </a:r>
          </a:p>
          <a:p>
            <a:pPr lvl="1">
              <a:lnSpc>
                <a:spcPct val="90000"/>
              </a:lnSpc>
            </a:pPr>
            <a:r>
              <a:rPr lang="en-US" sz="1400"/>
              <a:t>Constituents may be estimated separately or be a proxy from another deployment</a:t>
            </a:r>
          </a:p>
          <a:p>
            <a:pPr>
              <a:lnSpc>
                <a:spcPct val="90000"/>
              </a:lnSpc>
              <a:spcBef>
                <a:spcPct val="50000"/>
              </a:spcBef>
              <a:buFontTx/>
              <a:buNone/>
            </a:pPr>
            <a:r>
              <a:rPr lang="en-US" sz="1600" i="1" u="sng"/>
              <a:t>Rover Arm Example</a:t>
            </a:r>
            <a:endParaRPr lang="en-US" sz="1200"/>
          </a:p>
          <a:p>
            <a:pPr>
              <a:lnSpc>
                <a:spcPct val="90000"/>
              </a:lnSpc>
            </a:pPr>
            <a:r>
              <a:rPr lang="en-US" sz="1600"/>
              <a:t>The 6DOF composite GSV composed of GSVs </a:t>
            </a:r>
            <a:r>
              <a:rPr lang="en-US" sz="1400"/>
              <a:t>BGSV1, BGSV2, BGSV3, BGSV4</a:t>
            </a:r>
            <a:endParaRPr lang="en-US" sz="1600"/>
          </a:p>
          <a:p>
            <a:pPr>
              <a:lnSpc>
                <a:spcPct val="90000"/>
              </a:lnSpc>
            </a:pPr>
            <a:r>
              <a:rPr lang="en-US" sz="1600"/>
              <a:t>It can be queried for the relationship of one node with respect to another node</a:t>
            </a:r>
          </a:p>
          <a:p>
            <a:pPr lvl="1">
              <a:lnSpc>
                <a:spcPct val="90000"/>
              </a:lnSpc>
            </a:pPr>
            <a:r>
              <a:rPr lang="en-US" sz="1400"/>
              <a:t>The 6DOF transformation of the rock w.r.t. the end effector</a:t>
            </a:r>
          </a:p>
          <a:p>
            <a:pPr lvl="2">
              <a:lnSpc>
                <a:spcPct val="90000"/>
              </a:lnSpc>
            </a:pPr>
            <a:r>
              <a:rPr lang="en-US" sz="1400"/>
              <a:t>6DOFCGSV.getRelationship (D, E) =</a:t>
            </a:r>
          </a:p>
          <a:p>
            <a:pPr lvl="2">
              <a:lnSpc>
                <a:spcPct val="90000"/>
              </a:lnSpc>
              <a:buFontTx/>
              <a:buNone/>
            </a:pPr>
            <a:r>
              <a:rPr lang="en-US" sz="1400"/>
              <a:t>	BGSV4.getRelationship (D, A) </a:t>
            </a:r>
            <a:r>
              <a:rPr lang="en-US" sz="1400" b="1">
                <a:sym typeface="Symbol" charset="2"/>
              </a:rPr>
              <a:t></a:t>
            </a:r>
            <a:r>
              <a:rPr lang="en-US" sz="1400"/>
              <a:t> BGSV2.getRelationship (A, E)</a:t>
            </a:r>
          </a:p>
        </p:txBody>
      </p:sp>
      <p:grpSp>
        <p:nvGrpSpPr>
          <p:cNvPr id="2" name="Group 6"/>
          <p:cNvGrpSpPr>
            <a:grpSpLocks/>
          </p:cNvGrpSpPr>
          <p:nvPr/>
        </p:nvGrpSpPr>
        <p:grpSpPr bwMode="auto">
          <a:xfrm>
            <a:off x="901700" y="3516313"/>
            <a:ext cx="7216775" cy="2743200"/>
            <a:chOff x="536" y="2159"/>
            <a:chExt cx="4546" cy="1728"/>
          </a:xfrm>
        </p:grpSpPr>
        <p:graphicFrame>
          <p:nvGraphicFramePr>
            <p:cNvPr id="109575" name="Object 7"/>
            <p:cNvGraphicFramePr>
              <a:graphicFrameLocks noChangeAspect="1"/>
            </p:cNvGraphicFramePr>
            <p:nvPr/>
          </p:nvGraphicFramePr>
          <p:xfrm>
            <a:off x="536" y="2159"/>
            <a:ext cx="4546" cy="1728"/>
          </p:xfrm>
          <a:graphic>
            <a:graphicData uri="http://schemas.openxmlformats.org/presentationml/2006/ole">
              <mc:AlternateContent xmlns:mc="http://schemas.openxmlformats.org/markup-compatibility/2006">
                <mc:Choice xmlns:v="urn:schemas-microsoft-com:vml" Requires="v">
                  <p:oleObj spid="_x0000_s6150" name="Picture" r:id="rId3" imgW="4507992" imgH="3505200" progId="Word.Picture.8">
                    <p:embed/>
                  </p:oleObj>
                </mc:Choice>
                <mc:Fallback>
                  <p:oleObj name="Picture" r:id="rId3" imgW="4507992" imgH="3505200" progId="Word.Picture.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 y="2159"/>
                          <a:ext cx="4546" cy="17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76" name="Text Box 8"/>
            <p:cNvSpPr txBox="1">
              <a:spLocks noChangeArrowheads="1"/>
            </p:cNvSpPr>
            <p:nvPr/>
          </p:nvSpPr>
          <p:spPr bwMode="auto">
            <a:xfrm>
              <a:off x="3041" y="2230"/>
              <a:ext cx="1743" cy="326"/>
            </a:xfrm>
            <a:prstGeom prst="rect">
              <a:avLst/>
            </a:prstGeom>
            <a:noFill/>
            <a:ln w="12700">
              <a:noFill/>
              <a:miter lim="800000"/>
              <a:headEnd type="none" w="sm" len="sm"/>
              <a:tailEnd type="none" w="sm" len="sm"/>
            </a:ln>
            <a:effectLst/>
          </p:spPr>
          <p:txBody>
            <a:bodyPr>
              <a:spAutoFit/>
            </a:bodyPr>
            <a:lstStyle/>
            <a:p>
              <a:pPr algn="ctr"/>
              <a:r>
                <a:rPr lang="en-US" sz="1400" b="1">
                  <a:latin typeface="Arial" charset="0"/>
                </a:rPr>
                <a:t>6DOF Composite</a:t>
              </a:r>
            </a:p>
            <a:p>
              <a:pPr algn="ctr"/>
              <a:r>
                <a:rPr lang="en-US" sz="1400" b="1">
                  <a:latin typeface="Arial" charset="0"/>
                </a:rPr>
                <a:t>Graph State Variable</a:t>
              </a:r>
              <a:endParaRPr lang="en-US" sz="1400">
                <a:latin typeface="Arial" charset="0"/>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bwMode="gray">
          <a:xfrm>
            <a:off x="598488" y="330200"/>
            <a:ext cx="7848600" cy="533400"/>
          </a:xfrm>
          <a:noFill/>
          <a:ln/>
        </p:spPr>
        <p:txBody>
          <a:bodyPr lIns="90487" tIns="44450" rIns="90487" bIns="44450" anchor="b" anchorCtr="1">
            <a:normAutofit fontScale="90000"/>
          </a:bodyPr>
          <a:lstStyle/>
          <a:p>
            <a:pPr>
              <a:lnSpc>
                <a:spcPct val="85000"/>
              </a:lnSpc>
            </a:pPr>
            <a:r>
              <a:rPr lang="en-US" sz="2000" b="1">
                <a:solidFill>
                  <a:srgbClr val="4566B5"/>
                </a:solidFill>
                <a:latin typeface="Arial" charset="0"/>
              </a:rPr>
              <a:t>Requirement</a:t>
            </a:r>
            <a:r>
              <a:rPr lang="en-US" sz="3200" b="1">
                <a:solidFill>
                  <a:srgbClr val="4566B5"/>
                </a:solidFill>
                <a:latin typeface="Arial" charset="0"/>
              </a:rPr>
              <a:t/>
            </a:r>
            <a:br>
              <a:rPr lang="en-US" sz="3200" b="1">
                <a:solidFill>
                  <a:srgbClr val="4566B5"/>
                </a:solidFill>
                <a:latin typeface="Arial" charset="0"/>
              </a:rPr>
            </a:br>
            <a:r>
              <a:rPr lang="en-US" sz="3200" b="1">
                <a:solidFill>
                  <a:srgbClr val="4566B5"/>
                </a:solidFill>
                <a:latin typeface="Arial" charset="0"/>
              </a:rPr>
              <a:t>Multiple Derivations</a:t>
            </a:r>
          </a:p>
        </p:txBody>
      </p:sp>
      <p:sp>
        <p:nvSpPr>
          <p:cNvPr id="92163" name="Rectangle 3"/>
          <p:cNvSpPr>
            <a:spLocks noGrp="1" noChangeArrowheads="1"/>
          </p:cNvSpPr>
          <p:nvPr>
            <p:ph type="body" idx="1"/>
          </p:nvPr>
        </p:nvSpPr>
        <p:spPr>
          <a:xfrm>
            <a:off x="0" y="1155700"/>
            <a:ext cx="9144000" cy="319088"/>
          </a:xfrm>
        </p:spPr>
        <p:txBody>
          <a:bodyPr>
            <a:normAutofit lnSpcReduction="10000"/>
          </a:bodyPr>
          <a:lstStyle/>
          <a:p>
            <a:pPr algn="ctr">
              <a:lnSpc>
                <a:spcPct val="90000"/>
              </a:lnSpc>
            </a:pPr>
            <a:r>
              <a:rPr lang="en-US" sz="1800"/>
              <a:t>A relative state may have more than one selectable derivation.</a:t>
            </a:r>
          </a:p>
          <a:p>
            <a:pPr algn="ctr">
              <a:lnSpc>
                <a:spcPct val="90000"/>
              </a:lnSpc>
              <a:buFontTx/>
              <a:buNone/>
            </a:pPr>
            <a:endParaRPr lang="en-US" sz="1800"/>
          </a:p>
        </p:txBody>
      </p:sp>
      <p:sp>
        <p:nvSpPr>
          <p:cNvPr id="92164" name="Text Box 4"/>
          <p:cNvSpPr txBox="1">
            <a:spLocks noChangeArrowheads="1"/>
          </p:cNvSpPr>
          <p:nvPr/>
        </p:nvSpPr>
        <p:spPr bwMode="auto">
          <a:xfrm>
            <a:off x="862013" y="1474788"/>
            <a:ext cx="7815262" cy="3943350"/>
          </a:xfrm>
          <a:prstGeom prst="rect">
            <a:avLst/>
          </a:prstGeom>
          <a:noFill/>
          <a:ln w="12700">
            <a:noFill/>
            <a:miter lim="800000"/>
            <a:headEnd type="none" w="sm" len="sm"/>
            <a:tailEnd type="none" w="sm" len="sm"/>
          </a:ln>
          <a:effectLst/>
        </p:spPr>
        <p:txBody>
          <a:bodyPr>
            <a:spAutoFit/>
          </a:bodyPr>
          <a:lstStyle/>
          <a:p>
            <a:pPr marL="457200" indent="-457200" defTabSz="227013">
              <a:spcBef>
                <a:spcPct val="50000"/>
              </a:spcBef>
              <a:tabLst>
                <a:tab pos="688975" algn="l"/>
              </a:tabLst>
            </a:pPr>
            <a:endParaRPr lang="en-US" sz="1800" b="1"/>
          </a:p>
          <a:p>
            <a:pPr marL="457200" indent="-457200" defTabSz="227013">
              <a:spcBef>
                <a:spcPct val="50000"/>
              </a:spcBef>
              <a:tabLst>
                <a:tab pos="688975" algn="l"/>
              </a:tabLst>
            </a:pPr>
            <a:r>
              <a:rPr lang="en-US" sz="1800" b="1"/>
              <a:t>														Rover Arm Example</a:t>
            </a:r>
            <a:r>
              <a:rPr lang="en-US" sz="1800" i="1" u="sng"/>
              <a:t>															</a:t>
            </a:r>
          </a:p>
          <a:p>
            <a:pPr marL="457200" indent="-457200" defTabSz="227013">
              <a:spcBef>
                <a:spcPct val="50000"/>
              </a:spcBef>
              <a:tabLst>
                <a:tab pos="688975" algn="l"/>
              </a:tabLst>
            </a:pPr>
            <a:r>
              <a:rPr lang="en-US" sz="1800" i="1" u="sng"/>
              <a:t>																Derivations of “End Effector wrt Rock”:</a:t>
            </a:r>
          </a:p>
          <a:p>
            <a:pPr marL="457200" indent="-457200" defTabSz="227013">
              <a:spcBef>
                <a:spcPct val="50000"/>
              </a:spcBef>
              <a:buFont typeface="Times" charset="0"/>
              <a:buNone/>
              <a:tabLst>
                <a:tab pos="688975" algn="l"/>
              </a:tabLst>
            </a:pPr>
            <a:r>
              <a:rPr lang="en-US" sz="1800"/>
              <a:t>																</a:t>
            </a:r>
            <a:r>
              <a:rPr lang="en-US" sz="1800" b="1"/>
              <a:t>- </a:t>
            </a:r>
            <a:r>
              <a:rPr lang="en-US" sz="1600"/>
              <a:t>Estimated from joint angles &amp; rock images</a:t>
            </a:r>
          </a:p>
          <a:p>
            <a:pPr marL="457200" indent="-457200" defTabSz="227013">
              <a:spcBef>
                <a:spcPct val="50000"/>
              </a:spcBef>
              <a:buFont typeface="Times" charset="0"/>
              <a:buNone/>
              <a:tabLst>
                <a:tab pos="688975" algn="l"/>
              </a:tabLst>
            </a:pPr>
            <a:r>
              <a:rPr lang="en-US" sz="1800"/>
              <a:t>																			(</a:t>
            </a:r>
            <a:r>
              <a:rPr lang="en-US" sz="1800" b="1"/>
              <a:t>D</a:t>
            </a:r>
            <a:r>
              <a:rPr lang="en-US" sz="1800"/>
              <a:t> </a:t>
            </a:r>
            <a:r>
              <a:rPr lang="en-US" sz="1800" i="1"/>
              <a:t>wrt</a:t>
            </a:r>
            <a:r>
              <a:rPr lang="en-US" sz="1800"/>
              <a:t> </a:t>
            </a:r>
            <a:r>
              <a:rPr lang="en-US" sz="1800" b="1"/>
              <a:t>C) </a:t>
            </a:r>
            <a:r>
              <a:rPr lang="en-US" sz="1800" b="1">
                <a:sym typeface="Symbol" charset="2"/>
              </a:rPr>
              <a:t></a:t>
            </a:r>
            <a:r>
              <a:rPr lang="en-US" sz="1800" b="1"/>
              <a:t> (C</a:t>
            </a:r>
            <a:r>
              <a:rPr lang="en-US" sz="1800"/>
              <a:t> </a:t>
            </a:r>
            <a:r>
              <a:rPr lang="en-US" sz="1800" i="1"/>
              <a:t>wrt</a:t>
            </a:r>
            <a:r>
              <a:rPr lang="en-US" sz="1800"/>
              <a:t> </a:t>
            </a:r>
            <a:r>
              <a:rPr lang="en-US" sz="1800" b="1"/>
              <a:t>B) </a:t>
            </a:r>
            <a:r>
              <a:rPr lang="en-US" sz="1800" b="1">
                <a:sym typeface="Symbol" charset="2"/>
              </a:rPr>
              <a:t></a:t>
            </a:r>
            <a:endParaRPr lang="en-US" sz="1800" b="1"/>
          </a:p>
          <a:p>
            <a:pPr marL="457200" indent="-457200" defTabSz="227013">
              <a:spcBef>
                <a:spcPct val="50000"/>
              </a:spcBef>
              <a:buFont typeface="Times" charset="0"/>
              <a:buNone/>
              <a:tabLst>
                <a:tab pos="688975" algn="l"/>
              </a:tabLst>
            </a:pPr>
            <a:r>
              <a:rPr lang="en-US" sz="1800" b="1"/>
              <a:t>																			(B</a:t>
            </a:r>
            <a:r>
              <a:rPr lang="en-US" sz="1800"/>
              <a:t> </a:t>
            </a:r>
            <a:r>
              <a:rPr lang="en-US" sz="1800" i="1"/>
              <a:t>wrt</a:t>
            </a:r>
            <a:r>
              <a:rPr lang="en-US" sz="1800"/>
              <a:t> </a:t>
            </a:r>
            <a:r>
              <a:rPr lang="en-US" sz="1800" b="1"/>
              <a:t>A) </a:t>
            </a:r>
            <a:r>
              <a:rPr lang="en-US" sz="1800" b="1">
                <a:sym typeface="Symbol" charset="2"/>
              </a:rPr>
              <a:t></a:t>
            </a:r>
            <a:r>
              <a:rPr lang="en-US" sz="1800" b="1"/>
              <a:t> (E</a:t>
            </a:r>
            <a:r>
              <a:rPr lang="en-US" sz="1800"/>
              <a:t> </a:t>
            </a:r>
            <a:r>
              <a:rPr lang="en-US" sz="1800" i="1"/>
              <a:t>wrt</a:t>
            </a:r>
            <a:r>
              <a:rPr lang="en-US" sz="1800"/>
              <a:t> </a:t>
            </a:r>
            <a:r>
              <a:rPr lang="en-US" sz="1800" b="1"/>
              <a:t>A)</a:t>
            </a:r>
            <a:r>
              <a:rPr lang="en-US" sz="1800" b="1" baseline="30000"/>
              <a:t>-1</a:t>
            </a:r>
            <a:endParaRPr lang="en-US" sz="1800" b="1"/>
          </a:p>
          <a:p>
            <a:pPr marL="457200" indent="-457200" defTabSz="227013">
              <a:spcBef>
                <a:spcPct val="50000"/>
              </a:spcBef>
              <a:buFont typeface="Times" charset="0"/>
              <a:buNone/>
              <a:tabLst>
                <a:tab pos="688975" algn="l"/>
              </a:tabLst>
            </a:pPr>
            <a:r>
              <a:rPr lang="en-US" sz="1800" b="1"/>
              <a:t>																- </a:t>
            </a:r>
            <a:r>
              <a:rPr lang="en-US" sz="1800"/>
              <a:t>Estimated from end effector sensor </a:t>
            </a:r>
          </a:p>
          <a:p>
            <a:pPr marL="457200" indent="-457200" defTabSz="227013">
              <a:spcBef>
                <a:spcPct val="50000"/>
              </a:spcBef>
              <a:buFont typeface="Times" charset="0"/>
              <a:buNone/>
              <a:tabLst>
                <a:tab pos="688975" algn="l"/>
              </a:tabLst>
            </a:pPr>
            <a:r>
              <a:rPr lang="en-US" sz="1800" b="1"/>
              <a:t>																							d</a:t>
            </a:r>
          </a:p>
          <a:p>
            <a:pPr marL="457200" indent="-457200" defTabSz="227013">
              <a:spcBef>
                <a:spcPct val="50000"/>
              </a:spcBef>
              <a:buFont typeface="Times" charset="0"/>
              <a:buNone/>
              <a:tabLst>
                <a:tab pos="688975" algn="l"/>
              </a:tabLst>
            </a:pPr>
            <a:r>
              <a:rPr lang="en-US" sz="1800" b="1"/>
              <a:t>									</a:t>
            </a:r>
          </a:p>
        </p:txBody>
      </p:sp>
      <p:pic>
        <p:nvPicPr>
          <p:cNvPr id="92165" name="Picture 5"/>
          <p:cNvPicPr>
            <a:picLocks noChangeAspect="1" noChangeArrowheads="1"/>
          </p:cNvPicPr>
          <p:nvPr/>
        </p:nvPicPr>
        <p:blipFill>
          <a:blip r:embed="rId2" cstate="print"/>
          <a:srcRect/>
          <a:stretch>
            <a:fillRect/>
          </a:stretch>
        </p:blipFill>
        <p:spPr bwMode="auto">
          <a:xfrm>
            <a:off x="815975" y="1677988"/>
            <a:ext cx="3954463" cy="2820987"/>
          </a:xfrm>
          <a:prstGeom prst="rect">
            <a:avLst/>
          </a:prstGeom>
          <a:noFill/>
          <a:ln w="12700">
            <a:noFill/>
            <a:miter lim="800000"/>
            <a:headEnd type="none" w="sm" len="sm"/>
            <a:tailEnd type="none" w="sm" len="sm"/>
          </a:ln>
          <a:effectLst/>
        </p:spPr>
      </p:pic>
      <p:sp>
        <p:nvSpPr>
          <p:cNvPr id="92166" name="Text Box 6"/>
          <p:cNvSpPr txBox="1">
            <a:spLocks noChangeArrowheads="1"/>
          </p:cNvSpPr>
          <p:nvPr/>
        </p:nvSpPr>
        <p:spPr bwMode="auto">
          <a:xfrm>
            <a:off x="815975" y="4637088"/>
            <a:ext cx="7918450" cy="1604962"/>
          </a:xfrm>
          <a:prstGeom prst="rect">
            <a:avLst/>
          </a:prstGeom>
          <a:noFill/>
          <a:ln w="12700">
            <a:noFill/>
            <a:miter lim="800000"/>
            <a:headEnd type="none" w="sm" len="sm"/>
            <a:tailEnd type="none" w="sm" len="sm"/>
          </a:ln>
          <a:effectLst/>
        </p:spPr>
        <p:txBody>
          <a:bodyPr>
            <a:spAutoFit/>
          </a:bodyPr>
          <a:lstStyle/>
          <a:p>
            <a:pPr defTabSz="461963">
              <a:spcBef>
                <a:spcPct val="50000"/>
              </a:spcBef>
              <a:buFont typeface="Times" charset="0"/>
              <a:buNone/>
            </a:pPr>
            <a:r>
              <a:rPr lang="en-US" sz="1800" i="1" u="sng"/>
              <a:t>Selection:</a:t>
            </a:r>
            <a:endParaRPr lang="en-US" sz="1800" i="1"/>
          </a:p>
          <a:p>
            <a:pPr defTabSz="461963">
              <a:spcBef>
                <a:spcPct val="50000"/>
              </a:spcBef>
              <a:buFont typeface="Times" charset="0"/>
              <a:buNone/>
            </a:pPr>
            <a:r>
              <a:rPr lang="en-US" sz="1800"/>
              <a:t>Criteria: </a:t>
            </a:r>
            <a:r>
              <a:rPr lang="en-US" sz="1800" i="1"/>
              <a:t>Use most accurate derivation</a:t>
            </a:r>
            <a:endParaRPr lang="en-US" sz="1800"/>
          </a:p>
          <a:p>
            <a:pPr defTabSz="461963">
              <a:spcBef>
                <a:spcPct val="50000"/>
              </a:spcBef>
              <a:buFont typeface="Times" charset="0"/>
              <a:buNone/>
            </a:pPr>
            <a:r>
              <a:rPr lang="en-US" sz="1800"/>
              <a:t>	1.	Use end effector sensor when close to rock, otherwise</a:t>
            </a:r>
          </a:p>
          <a:p>
            <a:pPr defTabSz="461963">
              <a:spcBef>
                <a:spcPct val="50000"/>
              </a:spcBef>
            </a:pPr>
            <a:r>
              <a:rPr lang="en-US" sz="1800"/>
              <a:t>	2.	Use joint angles and images of rock from rover body</a:t>
            </a:r>
            <a:endParaRPr lang="en-US" sz="1800"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bwMode="gray">
          <a:xfrm>
            <a:off x="598488" y="330200"/>
            <a:ext cx="7848600" cy="533400"/>
          </a:xfrm>
          <a:noFill/>
          <a:ln/>
        </p:spPr>
        <p:txBody>
          <a:bodyPr lIns="90487" tIns="44450" rIns="90487" bIns="44450" anchor="b" anchorCtr="1">
            <a:normAutofit fontScale="90000"/>
          </a:bodyPr>
          <a:lstStyle/>
          <a:p>
            <a:pPr>
              <a:lnSpc>
                <a:spcPct val="85000"/>
              </a:lnSpc>
            </a:pPr>
            <a:r>
              <a:rPr lang="en-US" sz="2000" b="1">
                <a:solidFill>
                  <a:srgbClr val="4566B5"/>
                </a:solidFill>
                <a:latin typeface="Arial" charset="0"/>
              </a:rPr>
              <a:t>Design</a:t>
            </a:r>
            <a:r>
              <a:rPr lang="en-US" sz="3200" b="1">
                <a:solidFill>
                  <a:srgbClr val="4566B5"/>
                </a:solidFill>
                <a:latin typeface="Arial" charset="0"/>
              </a:rPr>
              <a:t/>
            </a:r>
            <a:br>
              <a:rPr lang="en-US" sz="3200" b="1">
                <a:solidFill>
                  <a:srgbClr val="4566B5"/>
                </a:solidFill>
                <a:latin typeface="Arial" charset="0"/>
              </a:rPr>
            </a:br>
            <a:r>
              <a:rPr lang="en-US" sz="3200" b="1">
                <a:solidFill>
                  <a:srgbClr val="4566B5"/>
                </a:solidFill>
                <a:latin typeface="Arial" charset="0"/>
              </a:rPr>
              <a:t>Multiple Derivations</a:t>
            </a:r>
          </a:p>
        </p:txBody>
      </p:sp>
      <p:sp>
        <p:nvSpPr>
          <p:cNvPr id="107523" name="Rectangle 3"/>
          <p:cNvSpPr>
            <a:spLocks noGrp="1" noChangeArrowheads="1"/>
          </p:cNvSpPr>
          <p:nvPr>
            <p:ph type="body" idx="1"/>
          </p:nvPr>
        </p:nvSpPr>
        <p:spPr>
          <a:xfrm>
            <a:off x="385763" y="1155700"/>
            <a:ext cx="8758237" cy="1546225"/>
          </a:xfrm>
        </p:spPr>
        <p:txBody>
          <a:bodyPr>
            <a:normAutofit fontScale="77500" lnSpcReduction="20000"/>
          </a:bodyPr>
          <a:lstStyle/>
          <a:p>
            <a:pPr>
              <a:lnSpc>
                <a:spcPct val="90000"/>
              </a:lnSpc>
            </a:pPr>
            <a:r>
              <a:rPr lang="en-US" sz="1800"/>
              <a:t>Graph state variables have a graph’s topology (rather than a tree).</a:t>
            </a:r>
          </a:p>
          <a:p>
            <a:pPr>
              <a:lnSpc>
                <a:spcPct val="90000"/>
              </a:lnSpc>
            </a:pPr>
            <a:r>
              <a:rPr lang="en-US" sz="1800"/>
              <a:t>A graph state variable may choose a set of derivations that satisfy an adapter supplied:</a:t>
            </a:r>
          </a:p>
          <a:p>
            <a:pPr lvl="1">
              <a:lnSpc>
                <a:spcPct val="90000"/>
              </a:lnSpc>
            </a:pPr>
            <a:r>
              <a:rPr lang="en-US" sz="1600" i="1"/>
              <a:t>pass/fail criteria</a:t>
            </a:r>
            <a:r>
              <a:rPr lang="en-US" sz="1600"/>
              <a:t>, </a:t>
            </a:r>
          </a:p>
          <a:p>
            <a:pPr lvl="1">
              <a:lnSpc>
                <a:spcPct val="90000"/>
              </a:lnSpc>
            </a:pPr>
            <a:r>
              <a:rPr lang="en-US" sz="1600" i="1"/>
              <a:t>utility function (returns the n best)</a:t>
            </a:r>
            <a:r>
              <a:rPr lang="en-US" sz="1600"/>
              <a:t>, or</a:t>
            </a:r>
          </a:p>
          <a:p>
            <a:pPr lvl="1">
              <a:lnSpc>
                <a:spcPct val="90000"/>
              </a:lnSpc>
            </a:pPr>
            <a:r>
              <a:rPr lang="en-US" sz="1600"/>
              <a:t>some combination of the two</a:t>
            </a:r>
          </a:p>
          <a:p>
            <a:pPr>
              <a:lnSpc>
                <a:spcPct val="90000"/>
              </a:lnSpc>
              <a:spcBef>
                <a:spcPct val="50000"/>
              </a:spcBef>
              <a:buFontTx/>
              <a:buNone/>
            </a:pPr>
            <a:r>
              <a:rPr lang="en-US" sz="1600" i="1" u="sng"/>
              <a:t>Rover Arm Example with utility function</a:t>
            </a:r>
            <a:endParaRPr lang="en-US" sz="1200"/>
          </a:p>
          <a:p>
            <a:pPr lvl="1">
              <a:lnSpc>
                <a:spcPct val="90000"/>
              </a:lnSpc>
            </a:pPr>
            <a:r>
              <a:rPr lang="en-US" sz="1400"/>
              <a:t>PositionDGSV.getRelationship (D, E, leastUncertainty,1) </a:t>
            </a:r>
          </a:p>
          <a:p>
            <a:pPr lvl="1">
              <a:lnSpc>
                <a:spcPct val="90000"/>
              </a:lnSpc>
              <a:buFontTx/>
              <a:buNone/>
            </a:pPr>
            <a:r>
              <a:rPr lang="en-US" sz="1200"/>
              <a:t>		</a:t>
            </a:r>
            <a:r>
              <a:rPr lang="en-US" sz="1400"/>
              <a:t>e.g. use </a:t>
            </a:r>
            <a:r>
              <a:rPr lang="en-US" sz="1400" b="1"/>
              <a:t>d</a:t>
            </a:r>
            <a:r>
              <a:rPr lang="en-US" sz="1400"/>
              <a:t> when sensor close to rock, otherwise (</a:t>
            </a:r>
            <a:r>
              <a:rPr lang="en-US" sz="1400" b="1"/>
              <a:t>D</a:t>
            </a:r>
            <a:r>
              <a:rPr lang="en-US" sz="1400"/>
              <a:t> </a:t>
            </a:r>
            <a:r>
              <a:rPr lang="en-US" sz="1400" i="1"/>
              <a:t>wrt</a:t>
            </a:r>
            <a:r>
              <a:rPr lang="en-US" sz="1400"/>
              <a:t> </a:t>
            </a:r>
            <a:r>
              <a:rPr lang="en-US" sz="1400" b="1"/>
              <a:t>C) </a:t>
            </a:r>
            <a:r>
              <a:rPr lang="en-US" sz="1400" b="1">
                <a:sym typeface="Symbol" charset="2"/>
              </a:rPr>
              <a:t></a:t>
            </a:r>
            <a:r>
              <a:rPr lang="en-US" sz="1400" b="1"/>
              <a:t> (C</a:t>
            </a:r>
            <a:r>
              <a:rPr lang="en-US" sz="1400"/>
              <a:t> </a:t>
            </a:r>
            <a:r>
              <a:rPr lang="en-US" sz="1400" i="1"/>
              <a:t>wrt</a:t>
            </a:r>
            <a:r>
              <a:rPr lang="en-US" sz="1400"/>
              <a:t> </a:t>
            </a:r>
            <a:r>
              <a:rPr lang="en-US" sz="1400" b="1"/>
              <a:t>B) </a:t>
            </a:r>
            <a:r>
              <a:rPr lang="en-US" sz="1400" b="1">
                <a:sym typeface="Symbol" charset="2"/>
              </a:rPr>
              <a:t></a:t>
            </a:r>
            <a:r>
              <a:rPr lang="en-US" sz="1400" b="1"/>
              <a:t> (B</a:t>
            </a:r>
            <a:r>
              <a:rPr lang="en-US" sz="1400"/>
              <a:t> </a:t>
            </a:r>
            <a:r>
              <a:rPr lang="en-US" sz="1400" i="1"/>
              <a:t>wrt</a:t>
            </a:r>
            <a:r>
              <a:rPr lang="en-US" sz="1400"/>
              <a:t> </a:t>
            </a:r>
            <a:r>
              <a:rPr lang="en-US" sz="1400" b="1"/>
              <a:t>A) </a:t>
            </a:r>
            <a:r>
              <a:rPr lang="en-US" sz="1400" b="1">
                <a:sym typeface="Symbol" charset="2"/>
              </a:rPr>
              <a:t></a:t>
            </a:r>
            <a:r>
              <a:rPr lang="en-US" sz="1400" b="1"/>
              <a:t> (E</a:t>
            </a:r>
            <a:r>
              <a:rPr lang="en-US" sz="1400"/>
              <a:t> </a:t>
            </a:r>
            <a:r>
              <a:rPr lang="en-US" sz="1400" i="1"/>
              <a:t>wrt</a:t>
            </a:r>
            <a:r>
              <a:rPr lang="en-US" sz="1400"/>
              <a:t> </a:t>
            </a:r>
            <a:r>
              <a:rPr lang="en-US" sz="1400" b="1"/>
              <a:t>A)</a:t>
            </a:r>
            <a:r>
              <a:rPr lang="en-US" sz="1400" baseline="30000"/>
              <a:t>-1</a:t>
            </a:r>
            <a:r>
              <a:rPr lang="en-US" sz="1400" b="1"/>
              <a:t> </a:t>
            </a:r>
          </a:p>
          <a:p>
            <a:pPr lvl="1">
              <a:lnSpc>
                <a:spcPct val="90000"/>
              </a:lnSpc>
            </a:pPr>
            <a:endParaRPr lang="en-US" sz="1200"/>
          </a:p>
        </p:txBody>
      </p:sp>
      <p:grpSp>
        <p:nvGrpSpPr>
          <p:cNvPr id="2" name="Group 9"/>
          <p:cNvGrpSpPr>
            <a:grpSpLocks/>
          </p:cNvGrpSpPr>
          <p:nvPr/>
        </p:nvGrpSpPr>
        <p:grpSpPr bwMode="auto">
          <a:xfrm>
            <a:off x="850900" y="3465513"/>
            <a:ext cx="7216775" cy="2743200"/>
            <a:chOff x="536" y="2159"/>
            <a:chExt cx="4546" cy="1728"/>
          </a:xfrm>
        </p:grpSpPr>
        <p:graphicFrame>
          <p:nvGraphicFramePr>
            <p:cNvPr id="107530" name="Object 10"/>
            <p:cNvGraphicFramePr>
              <a:graphicFrameLocks noChangeAspect="1"/>
            </p:cNvGraphicFramePr>
            <p:nvPr/>
          </p:nvGraphicFramePr>
          <p:xfrm>
            <a:off x="536" y="2159"/>
            <a:ext cx="4546" cy="1728"/>
          </p:xfrm>
          <a:graphic>
            <a:graphicData uri="http://schemas.openxmlformats.org/presentationml/2006/ole">
              <mc:AlternateContent xmlns:mc="http://schemas.openxmlformats.org/markup-compatibility/2006">
                <mc:Choice xmlns:v="urn:schemas-microsoft-com:vml" Requires="v">
                  <p:oleObj spid="_x0000_s7174" name="Picture" r:id="rId3" imgW="4507992" imgH="3505200" progId="Word.Picture.8">
                    <p:embed/>
                  </p:oleObj>
                </mc:Choice>
                <mc:Fallback>
                  <p:oleObj name="Picture" r:id="rId3" imgW="4507992" imgH="3505200" progId="Word.Picture.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 y="2159"/>
                          <a:ext cx="4546" cy="17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531" name="Text Box 11"/>
            <p:cNvSpPr txBox="1">
              <a:spLocks noChangeArrowheads="1"/>
            </p:cNvSpPr>
            <p:nvPr/>
          </p:nvSpPr>
          <p:spPr bwMode="auto">
            <a:xfrm>
              <a:off x="3041" y="2230"/>
              <a:ext cx="1743" cy="326"/>
            </a:xfrm>
            <a:prstGeom prst="rect">
              <a:avLst/>
            </a:prstGeom>
            <a:noFill/>
            <a:ln w="12700">
              <a:noFill/>
              <a:miter lim="800000"/>
              <a:headEnd type="none" w="sm" len="sm"/>
              <a:tailEnd type="none" w="sm" len="sm"/>
            </a:ln>
            <a:effectLst/>
          </p:spPr>
          <p:txBody>
            <a:bodyPr>
              <a:spAutoFit/>
            </a:bodyPr>
            <a:lstStyle/>
            <a:p>
              <a:pPr algn="ctr"/>
              <a:r>
                <a:rPr lang="en-US" sz="1400" b="1">
                  <a:latin typeface="Arial" charset="0"/>
                </a:rPr>
                <a:t>6DOF Composite</a:t>
              </a:r>
            </a:p>
            <a:p>
              <a:pPr algn="ctr"/>
              <a:r>
                <a:rPr lang="en-US" sz="1400" b="1">
                  <a:latin typeface="Arial" charset="0"/>
                </a:rPr>
                <a:t>Graph State Variable</a:t>
              </a:r>
              <a:endParaRPr lang="en-US" sz="1400">
                <a:latin typeface="Arial"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p:txBody>
          <a:bodyPr>
            <a:normAutofit fontScale="70000" lnSpcReduction="20000"/>
          </a:bodyPr>
          <a:lstStyle/>
          <a:p>
            <a:r>
              <a:rPr lang="en-US" dirty="0"/>
              <a:t>An Ontology and SysML profile to define frames of reference and coordinate systems shall be defined.</a:t>
            </a:r>
          </a:p>
          <a:p>
            <a:r>
              <a:rPr lang="en-US" dirty="0"/>
              <a:t>The definition of the frames of reference and coordinate systems shall be integrated in the overall system model</a:t>
            </a:r>
          </a:p>
          <a:p>
            <a:r>
              <a:rPr lang="en-US" dirty="0"/>
              <a:t>The definition of coordinate systems and frames of reference shall be modeled independently of model elements of the system under design; i.e. the model elements of the system under design shall remain unchanged when modeling the coordinate system, yet they shall be referenced.</a:t>
            </a:r>
          </a:p>
          <a:p>
            <a:r>
              <a:rPr lang="en-US" dirty="0"/>
              <a:t>The modeling approach shall permit multiple frames of reference and coordinate system for each system element.</a:t>
            </a:r>
          </a:p>
          <a:p>
            <a:r>
              <a:rPr lang="en-US" dirty="0"/>
              <a:t>The modeling approach shall permit to describe relations and transformations between coordinate systems; e.g. with Euler angles</a:t>
            </a:r>
          </a:p>
          <a:p>
            <a:r>
              <a:rPr lang="en-US" dirty="0"/>
              <a:t>The modeling concepts shall consider implementation issues, like performance of coordinate system transformation</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gray">
          <a:xfrm>
            <a:off x="598488" y="317500"/>
            <a:ext cx="7848600" cy="533400"/>
          </a:xfrm>
          <a:noFill/>
          <a:ln/>
        </p:spPr>
        <p:txBody>
          <a:bodyPr lIns="90487" tIns="44450" rIns="90487" bIns="44450" anchor="b" anchorCtr="1">
            <a:normAutofit fontScale="90000"/>
          </a:bodyPr>
          <a:lstStyle/>
          <a:p>
            <a:pPr>
              <a:lnSpc>
                <a:spcPct val="85000"/>
              </a:lnSpc>
            </a:pPr>
            <a:r>
              <a:rPr lang="en-US" sz="2000" b="1">
                <a:solidFill>
                  <a:srgbClr val="4566B5"/>
                </a:solidFill>
                <a:latin typeface="Arial" charset="0"/>
              </a:rPr>
              <a:t>Requirement</a:t>
            </a:r>
            <a:r>
              <a:rPr lang="en-US" sz="3200" b="1">
                <a:solidFill>
                  <a:srgbClr val="4566B5"/>
                </a:solidFill>
                <a:latin typeface="Arial" charset="0"/>
              </a:rPr>
              <a:t/>
            </a:r>
            <a:br>
              <a:rPr lang="en-US" sz="3200" b="1">
                <a:solidFill>
                  <a:srgbClr val="4566B5"/>
                </a:solidFill>
                <a:latin typeface="Arial" charset="0"/>
              </a:rPr>
            </a:br>
            <a:r>
              <a:rPr lang="en-US" sz="3200" b="1">
                <a:solidFill>
                  <a:srgbClr val="4566B5"/>
                </a:solidFill>
                <a:latin typeface="Arial" charset="0"/>
              </a:rPr>
              <a:t>Dynamicism</a:t>
            </a:r>
          </a:p>
        </p:txBody>
      </p:sp>
      <p:sp>
        <p:nvSpPr>
          <p:cNvPr id="93187" name="Rectangle 3"/>
          <p:cNvSpPr>
            <a:spLocks noGrp="1" noChangeArrowheads="1"/>
          </p:cNvSpPr>
          <p:nvPr>
            <p:ph type="body" idx="1"/>
          </p:nvPr>
        </p:nvSpPr>
        <p:spPr>
          <a:xfrm>
            <a:off x="0" y="1155700"/>
            <a:ext cx="9144000" cy="319088"/>
          </a:xfrm>
        </p:spPr>
        <p:txBody>
          <a:bodyPr>
            <a:normAutofit lnSpcReduction="10000"/>
          </a:bodyPr>
          <a:lstStyle/>
          <a:p>
            <a:pPr algn="ctr">
              <a:lnSpc>
                <a:spcPct val="90000"/>
              </a:lnSpc>
            </a:pPr>
            <a:r>
              <a:rPr lang="en-US" sz="1800"/>
              <a:t>New relative states or points of reference may be added or deleted.</a:t>
            </a:r>
          </a:p>
          <a:p>
            <a:pPr algn="ctr">
              <a:lnSpc>
                <a:spcPct val="90000"/>
              </a:lnSpc>
              <a:buFontTx/>
              <a:buNone/>
            </a:pPr>
            <a:endParaRPr lang="en-US" sz="1800"/>
          </a:p>
        </p:txBody>
      </p:sp>
      <p:sp>
        <p:nvSpPr>
          <p:cNvPr id="93190" name="Text Box 6"/>
          <p:cNvSpPr txBox="1">
            <a:spLocks noChangeArrowheads="1"/>
          </p:cNvSpPr>
          <p:nvPr/>
        </p:nvSpPr>
        <p:spPr bwMode="auto">
          <a:xfrm>
            <a:off x="760413" y="4651375"/>
            <a:ext cx="7918450" cy="641350"/>
          </a:xfrm>
          <a:prstGeom prst="rect">
            <a:avLst/>
          </a:prstGeom>
          <a:noFill/>
          <a:ln w="12700">
            <a:noFill/>
            <a:miter lim="800000"/>
            <a:headEnd type="none" w="sm" len="sm"/>
            <a:tailEnd type="none" w="sm" len="sm"/>
          </a:ln>
          <a:effectLst/>
        </p:spPr>
        <p:txBody>
          <a:bodyPr>
            <a:spAutoFit/>
          </a:bodyPr>
          <a:lstStyle/>
          <a:p>
            <a:pPr defTabSz="461963">
              <a:spcBef>
                <a:spcPct val="50000"/>
              </a:spcBef>
              <a:buFont typeface="Times" charset="0"/>
              <a:buNone/>
            </a:pPr>
            <a:r>
              <a:rPr lang="en-US" sz="1800" b="1"/>
              <a:t>TRAJECTORY STATES EXAMPLE</a:t>
            </a:r>
            <a:endParaRPr lang="en-US" sz="1800" i="1" u="sng"/>
          </a:p>
          <a:p>
            <a:pPr defTabSz="461963">
              <a:spcBef>
                <a:spcPct val="50000"/>
              </a:spcBef>
              <a:buFont typeface="Times" charset="0"/>
              <a:buNone/>
            </a:pPr>
            <a:r>
              <a:rPr lang="en-US" sz="1200" i="1" u="sng"/>
              <a:t>At launch		</a:t>
            </a:r>
            <a:endParaRPr lang="en-US" sz="1200"/>
          </a:p>
        </p:txBody>
      </p:sp>
      <p:sp>
        <p:nvSpPr>
          <p:cNvPr id="93210" name="Rectangle 26"/>
          <p:cNvSpPr>
            <a:spLocks noChangeArrowheads="1"/>
          </p:cNvSpPr>
          <p:nvPr/>
        </p:nvSpPr>
        <p:spPr bwMode="auto">
          <a:xfrm>
            <a:off x="7232650" y="3471863"/>
            <a:ext cx="1446213" cy="1187450"/>
          </a:xfrm>
          <a:prstGeom prst="rect">
            <a:avLst/>
          </a:prstGeom>
          <a:noFill/>
          <a:ln w="12700">
            <a:noFill/>
            <a:miter lim="800000"/>
            <a:headEnd type="none" w="sm" len="sm"/>
            <a:tailEnd type="none" w="sm" len="sm"/>
          </a:ln>
          <a:effectLst/>
        </p:spPr>
        <p:txBody>
          <a:bodyPr>
            <a:spAutoFit/>
          </a:bodyPr>
          <a:lstStyle/>
          <a:p>
            <a:r>
              <a:rPr lang="en-US" sz="1200" i="1" u="sng"/>
              <a:t>Points of Reference</a:t>
            </a:r>
            <a:endParaRPr lang="en-US" sz="1200"/>
          </a:p>
          <a:p>
            <a:endParaRPr lang="en-US" sz="1200"/>
          </a:p>
          <a:p>
            <a:pPr>
              <a:buFontTx/>
              <a:buChar char="•"/>
            </a:pPr>
            <a:r>
              <a:rPr lang="en-US" sz="1200" b="1"/>
              <a:t>Mars</a:t>
            </a:r>
          </a:p>
          <a:p>
            <a:pPr>
              <a:buFontTx/>
              <a:buChar char="•"/>
            </a:pPr>
            <a:r>
              <a:rPr lang="en-US" sz="1200" b="1"/>
              <a:t>Earth</a:t>
            </a:r>
          </a:p>
          <a:p>
            <a:pPr>
              <a:buFontTx/>
              <a:buChar char="•"/>
            </a:pPr>
            <a:r>
              <a:rPr lang="en-US" sz="1200" b="1"/>
              <a:t>Sun</a:t>
            </a:r>
          </a:p>
          <a:p>
            <a:pPr>
              <a:buFontTx/>
              <a:buChar char="•"/>
            </a:pPr>
            <a:r>
              <a:rPr lang="en-US" sz="1200" b="1"/>
              <a:t>Spacecraft</a:t>
            </a:r>
          </a:p>
        </p:txBody>
      </p:sp>
      <p:pic>
        <p:nvPicPr>
          <p:cNvPr id="93209" name="Picture 25" descr="spacecraftbw.jpg                                               00019AD6Macintosh HD                   B3D75636:"/>
          <p:cNvPicPr>
            <a:picLocks noChangeAspect="1" noChangeArrowheads="1"/>
          </p:cNvPicPr>
          <p:nvPr/>
        </p:nvPicPr>
        <p:blipFill>
          <a:blip r:embed="rId2" cstate="print"/>
          <a:srcRect r="53999" b="48000"/>
          <a:stretch>
            <a:fillRect/>
          </a:stretch>
        </p:blipFill>
        <p:spPr bwMode="auto">
          <a:xfrm rot="-2521668">
            <a:off x="2833688" y="2114550"/>
            <a:ext cx="895350" cy="758825"/>
          </a:xfrm>
          <a:prstGeom prst="rect">
            <a:avLst/>
          </a:prstGeom>
          <a:noFill/>
          <a:ln w="9525">
            <a:noFill/>
            <a:miter lim="800000"/>
            <a:headEnd/>
            <a:tailEnd/>
          </a:ln>
        </p:spPr>
      </p:pic>
      <p:sp>
        <p:nvSpPr>
          <p:cNvPr id="93195" name="Oval 11"/>
          <p:cNvSpPr>
            <a:spLocks noChangeAspect="1" noChangeArrowheads="1"/>
          </p:cNvSpPr>
          <p:nvPr/>
        </p:nvSpPr>
        <p:spPr bwMode="auto">
          <a:xfrm>
            <a:off x="4246563" y="2747963"/>
            <a:ext cx="473075" cy="473075"/>
          </a:xfrm>
          <a:prstGeom prst="ellipse">
            <a:avLst/>
          </a:prstGeom>
          <a:gradFill rotWithShape="0">
            <a:gsLst>
              <a:gs pos="0">
                <a:srgbClr val="FFFF00"/>
              </a:gs>
              <a:gs pos="100000">
                <a:srgbClr val="FFFF00">
                  <a:gamma/>
                  <a:shade val="79608"/>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93196" name="Oval 12"/>
          <p:cNvSpPr>
            <a:spLocks noChangeAspect="1" noChangeArrowheads="1"/>
          </p:cNvSpPr>
          <p:nvPr/>
        </p:nvSpPr>
        <p:spPr bwMode="auto">
          <a:xfrm>
            <a:off x="3132138" y="2416175"/>
            <a:ext cx="2706687" cy="1192213"/>
          </a:xfrm>
          <a:prstGeom prst="ellipse">
            <a:avLst/>
          </a:prstGeom>
          <a:noFill/>
          <a:ln w="6350">
            <a:solidFill>
              <a:schemeClr val="tx1">
                <a:alpha val="50000"/>
              </a:schemeClr>
            </a:solidFill>
            <a:round/>
            <a:headEnd type="none" w="sm" len="sm"/>
            <a:tailEnd type="none" w="sm" len="sm"/>
          </a:ln>
          <a:effectLst/>
        </p:spPr>
        <p:txBody>
          <a:bodyPr wrap="none" anchor="ctr"/>
          <a:lstStyle/>
          <a:p>
            <a:endParaRPr lang="en-US"/>
          </a:p>
        </p:txBody>
      </p:sp>
      <p:sp>
        <p:nvSpPr>
          <p:cNvPr id="93194" name="Oval 10"/>
          <p:cNvSpPr>
            <a:spLocks noChangeAspect="1" noChangeArrowheads="1"/>
          </p:cNvSpPr>
          <p:nvPr/>
        </p:nvSpPr>
        <p:spPr bwMode="auto">
          <a:xfrm>
            <a:off x="3586163" y="2416175"/>
            <a:ext cx="238125" cy="236538"/>
          </a:xfrm>
          <a:prstGeom prst="ellipse">
            <a:avLst/>
          </a:prstGeom>
          <a:gradFill rotWithShape="0">
            <a:gsLst>
              <a:gs pos="0">
                <a:srgbClr val="00CCFF"/>
              </a:gs>
              <a:gs pos="100000">
                <a:srgbClr val="00CCFF">
                  <a:gamma/>
                  <a:shade val="46275"/>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93199" name="Oval 15"/>
          <p:cNvSpPr>
            <a:spLocks noChangeAspect="1" noChangeArrowheads="1"/>
          </p:cNvSpPr>
          <p:nvPr/>
        </p:nvSpPr>
        <p:spPr bwMode="auto">
          <a:xfrm>
            <a:off x="1781175" y="1771650"/>
            <a:ext cx="5411788" cy="2386013"/>
          </a:xfrm>
          <a:prstGeom prst="ellipse">
            <a:avLst/>
          </a:prstGeom>
          <a:noFill/>
          <a:ln w="6350">
            <a:solidFill>
              <a:schemeClr val="tx1">
                <a:alpha val="50000"/>
              </a:schemeClr>
            </a:solidFill>
            <a:round/>
            <a:headEnd type="none" w="sm" len="sm"/>
            <a:tailEnd type="none" w="sm" len="sm"/>
          </a:ln>
          <a:effectLst/>
        </p:spPr>
        <p:txBody>
          <a:bodyPr wrap="none" anchor="ctr"/>
          <a:lstStyle/>
          <a:p>
            <a:endParaRPr lang="en-US"/>
          </a:p>
        </p:txBody>
      </p:sp>
      <p:sp>
        <p:nvSpPr>
          <p:cNvPr id="93193" name="Oval 9"/>
          <p:cNvSpPr>
            <a:spLocks noChangeAspect="1" noChangeArrowheads="1"/>
          </p:cNvSpPr>
          <p:nvPr/>
        </p:nvSpPr>
        <p:spPr bwMode="auto">
          <a:xfrm>
            <a:off x="3132138" y="3919538"/>
            <a:ext cx="238125" cy="238125"/>
          </a:xfrm>
          <a:prstGeom prst="ellipse">
            <a:avLst/>
          </a:prstGeom>
          <a:gradFill rotWithShape="0">
            <a:gsLst>
              <a:gs pos="0">
                <a:srgbClr val="FF9900"/>
              </a:gs>
              <a:gs pos="100000">
                <a:srgbClr val="FF9900">
                  <a:gamma/>
                  <a:shade val="63137"/>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93211" name="AutoShape 27"/>
          <p:cNvSpPr>
            <a:spLocks noChangeArrowheads="1"/>
          </p:cNvSpPr>
          <p:nvPr/>
        </p:nvSpPr>
        <p:spPr bwMode="auto">
          <a:xfrm rot="19179451" flipV="1">
            <a:off x="3217863" y="3408363"/>
            <a:ext cx="1212850" cy="296862"/>
          </a:xfrm>
          <a:prstGeom prst="leftArrow">
            <a:avLst>
              <a:gd name="adj1" fmla="val 47139"/>
              <a:gd name="adj2" fmla="val 89542"/>
            </a:avLst>
          </a:prstGeom>
          <a:solidFill>
            <a:srgbClr val="00FFFF"/>
          </a:solidFill>
          <a:ln w="12700">
            <a:solidFill>
              <a:schemeClr val="tx1"/>
            </a:solidFill>
            <a:miter lim="800000"/>
            <a:headEnd type="none" w="sm" len="sm"/>
            <a:tailEnd type="none" w="sm" len="sm"/>
          </a:ln>
          <a:effectLst/>
        </p:spPr>
        <p:txBody>
          <a:bodyPr wrap="none" anchor="ctr"/>
          <a:lstStyle/>
          <a:p>
            <a:endParaRPr lang="en-US"/>
          </a:p>
        </p:txBody>
      </p:sp>
      <p:sp>
        <p:nvSpPr>
          <p:cNvPr id="93213" name="AutoShape 29"/>
          <p:cNvSpPr>
            <a:spLocks noChangeArrowheads="1"/>
          </p:cNvSpPr>
          <p:nvPr/>
        </p:nvSpPr>
        <p:spPr bwMode="auto">
          <a:xfrm rot="1683851">
            <a:off x="3835400" y="2568575"/>
            <a:ext cx="422275" cy="258763"/>
          </a:xfrm>
          <a:prstGeom prst="leftArrow">
            <a:avLst>
              <a:gd name="adj1" fmla="val 49769"/>
              <a:gd name="adj2" fmla="val 40918"/>
            </a:avLst>
          </a:prstGeom>
          <a:solidFill>
            <a:srgbClr val="00FFFF"/>
          </a:solidFill>
          <a:ln w="12700">
            <a:solidFill>
              <a:schemeClr val="tx1"/>
            </a:solidFill>
            <a:miter lim="800000"/>
            <a:headEnd type="none" w="sm" len="sm"/>
            <a:tailEnd type="none" w="sm" len="sm"/>
          </a:ln>
          <a:effectLst/>
        </p:spPr>
        <p:txBody>
          <a:bodyPr wrap="none" anchor="ctr"/>
          <a:lstStyle/>
          <a:p>
            <a:endParaRPr lang="en-US"/>
          </a:p>
        </p:txBody>
      </p:sp>
      <p:sp>
        <p:nvSpPr>
          <p:cNvPr id="93214" name="AutoShape 30"/>
          <p:cNvSpPr>
            <a:spLocks noChangeArrowheads="1"/>
          </p:cNvSpPr>
          <p:nvPr/>
        </p:nvSpPr>
        <p:spPr bwMode="auto">
          <a:xfrm rot="-21718931">
            <a:off x="3300413" y="2436813"/>
            <a:ext cx="239712" cy="258762"/>
          </a:xfrm>
          <a:prstGeom prst="leftArrow">
            <a:avLst>
              <a:gd name="adj1" fmla="val 49769"/>
              <a:gd name="adj2" fmla="val 25074"/>
            </a:avLst>
          </a:prstGeom>
          <a:solidFill>
            <a:srgbClr val="00FFFF"/>
          </a:solidFill>
          <a:ln w="12700">
            <a:solidFill>
              <a:schemeClr val="tx1"/>
            </a:solidFill>
            <a:miter lim="800000"/>
            <a:headEnd type="none" w="sm" len="sm"/>
            <a:tailEnd type="none" w="sm" len="sm"/>
          </a:ln>
          <a:effectLst/>
        </p:spPr>
        <p:txBody>
          <a:bodyPr wrap="none" anchor="ctr"/>
          <a:lstStyle/>
          <a:p>
            <a:endParaRPr lang="en-US"/>
          </a:p>
        </p:txBody>
      </p:sp>
      <p:sp>
        <p:nvSpPr>
          <p:cNvPr id="93215" name="Rectangle 31"/>
          <p:cNvSpPr>
            <a:spLocks noChangeArrowheads="1"/>
          </p:cNvSpPr>
          <p:nvPr/>
        </p:nvSpPr>
        <p:spPr bwMode="auto">
          <a:xfrm>
            <a:off x="4103688" y="2159000"/>
            <a:ext cx="1976437" cy="457200"/>
          </a:xfrm>
          <a:prstGeom prst="rect">
            <a:avLst/>
          </a:prstGeom>
          <a:noFill/>
          <a:ln w="12700">
            <a:noFill/>
            <a:miter lim="800000"/>
            <a:headEnd type="none" w="sm" len="sm"/>
            <a:tailEnd type="none" w="sm" len="sm"/>
          </a:ln>
          <a:effectLst/>
        </p:spPr>
        <p:txBody>
          <a:bodyPr>
            <a:spAutoFit/>
          </a:bodyPr>
          <a:lstStyle/>
          <a:p>
            <a:r>
              <a:rPr lang="en-US" sz="1200"/>
              <a:t>Earth location </a:t>
            </a:r>
          </a:p>
          <a:p>
            <a:r>
              <a:rPr lang="en-US" sz="1200" i="1"/>
              <a:t>wrt</a:t>
            </a:r>
            <a:r>
              <a:rPr lang="en-US" sz="1200"/>
              <a:t> Sun</a:t>
            </a:r>
          </a:p>
        </p:txBody>
      </p:sp>
      <p:sp>
        <p:nvSpPr>
          <p:cNvPr id="93217" name="Rectangle 33"/>
          <p:cNvSpPr>
            <a:spLocks noChangeArrowheads="1"/>
          </p:cNvSpPr>
          <p:nvPr/>
        </p:nvSpPr>
        <p:spPr bwMode="auto">
          <a:xfrm>
            <a:off x="1679575" y="2782888"/>
            <a:ext cx="2200275" cy="274637"/>
          </a:xfrm>
          <a:prstGeom prst="rect">
            <a:avLst/>
          </a:prstGeom>
          <a:noFill/>
          <a:ln w="12700">
            <a:noFill/>
            <a:miter lim="800000"/>
            <a:headEnd type="none" w="sm" len="sm"/>
            <a:tailEnd type="none" w="sm" len="sm"/>
          </a:ln>
          <a:effectLst/>
        </p:spPr>
        <p:txBody>
          <a:bodyPr>
            <a:spAutoFit/>
          </a:bodyPr>
          <a:lstStyle/>
          <a:p>
            <a:r>
              <a:rPr lang="en-US" sz="1200"/>
              <a:t>Spacecraft location </a:t>
            </a:r>
            <a:r>
              <a:rPr lang="en-US" sz="1200" i="1"/>
              <a:t>wrt </a:t>
            </a:r>
            <a:r>
              <a:rPr lang="en-US" sz="1200"/>
              <a:t>Earth</a:t>
            </a:r>
          </a:p>
        </p:txBody>
      </p:sp>
      <p:sp>
        <p:nvSpPr>
          <p:cNvPr id="93220" name="Rectangle 36"/>
          <p:cNvSpPr>
            <a:spLocks noChangeArrowheads="1"/>
          </p:cNvSpPr>
          <p:nvPr/>
        </p:nvSpPr>
        <p:spPr bwMode="auto">
          <a:xfrm>
            <a:off x="806450" y="5326063"/>
            <a:ext cx="2600325" cy="823912"/>
          </a:xfrm>
          <a:prstGeom prst="rect">
            <a:avLst/>
          </a:prstGeom>
          <a:solidFill>
            <a:srgbClr val="00FFFF"/>
          </a:solidFill>
          <a:ln w="12700">
            <a:noFill/>
            <a:miter lim="800000"/>
            <a:headEnd type="none" w="sm" len="sm"/>
            <a:tailEnd type="none" w="sm" len="sm"/>
          </a:ln>
          <a:effectLst/>
        </p:spPr>
        <p:txBody>
          <a:bodyPr>
            <a:spAutoFit/>
          </a:bodyPr>
          <a:lstStyle/>
          <a:p>
            <a:pPr>
              <a:spcBef>
                <a:spcPct val="50000"/>
              </a:spcBef>
              <a:buFont typeface="Times" charset="0"/>
              <a:buNone/>
            </a:pPr>
            <a:r>
              <a:rPr lang="en-US" sz="1200"/>
              <a:t>Earth location </a:t>
            </a:r>
            <a:r>
              <a:rPr lang="en-US" sz="1200" i="1"/>
              <a:t>wrt</a:t>
            </a:r>
            <a:r>
              <a:rPr lang="en-US" sz="1200"/>
              <a:t> Sun </a:t>
            </a:r>
          </a:p>
          <a:p>
            <a:pPr>
              <a:spcBef>
                <a:spcPct val="50000"/>
              </a:spcBef>
              <a:buFont typeface="Times" charset="0"/>
              <a:buNone/>
            </a:pPr>
            <a:r>
              <a:rPr lang="en-US" sz="1200"/>
              <a:t>Mars location </a:t>
            </a:r>
            <a:r>
              <a:rPr lang="en-US" sz="1200" i="1"/>
              <a:t>wrt</a:t>
            </a:r>
            <a:r>
              <a:rPr lang="en-US" sz="1200"/>
              <a:t> Sun</a:t>
            </a:r>
          </a:p>
          <a:p>
            <a:pPr>
              <a:spcBef>
                <a:spcPct val="50000"/>
              </a:spcBef>
              <a:buFont typeface="Times" charset="0"/>
              <a:buNone/>
            </a:pPr>
            <a:r>
              <a:rPr lang="en-US" sz="1200"/>
              <a:t>Spacecraft location </a:t>
            </a:r>
            <a:r>
              <a:rPr lang="en-US" sz="1200" i="1"/>
              <a:t>wrt</a:t>
            </a:r>
            <a:r>
              <a:rPr lang="en-US" sz="1200"/>
              <a:t> Earth</a:t>
            </a:r>
          </a:p>
        </p:txBody>
      </p:sp>
      <p:sp>
        <p:nvSpPr>
          <p:cNvPr id="93234" name="Rectangle 50"/>
          <p:cNvSpPr>
            <a:spLocks noChangeArrowheads="1"/>
          </p:cNvSpPr>
          <p:nvPr/>
        </p:nvSpPr>
        <p:spPr bwMode="auto">
          <a:xfrm>
            <a:off x="3916363" y="3608388"/>
            <a:ext cx="2163762" cy="274637"/>
          </a:xfrm>
          <a:prstGeom prst="rect">
            <a:avLst/>
          </a:prstGeom>
          <a:noFill/>
          <a:ln w="12700">
            <a:noFill/>
            <a:miter lim="800000"/>
            <a:headEnd type="none" w="sm" len="sm"/>
            <a:tailEnd type="none" w="sm" len="sm"/>
          </a:ln>
          <a:effectLst/>
        </p:spPr>
        <p:txBody>
          <a:bodyPr>
            <a:spAutoFit/>
          </a:bodyPr>
          <a:lstStyle/>
          <a:p>
            <a:r>
              <a:rPr lang="en-US" sz="1200"/>
              <a:t>Mars location </a:t>
            </a:r>
            <a:r>
              <a:rPr lang="en-US" sz="1200" i="1"/>
              <a:t>wrt</a:t>
            </a:r>
            <a:r>
              <a:rPr lang="en-US" sz="1200"/>
              <a:t> Sun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bwMode="gray">
          <a:xfrm>
            <a:off x="598488" y="317500"/>
            <a:ext cx="7848600" cy="533400"/>
          </a:xfrm>
          <a:noFill/>
          <a:ln/>
        </p:spPr>
        <p:txBody>
          <a:bodyPr lIns="90487" tIns="44450" rIns="90487" bIns="44450" anchor="b" anchorCtr="1">
            <a:normAutofit fontScale="90000"/>
          </a:bodyPr>
          <a:lstStyle/>
          <a:p>
            <a:pPr>
              <a:lnSpc>
                <a:spcPct val="85000"/>
              </a:lnSpc>
            </a:pPr>
            <a:r>
              <a:rPr lang="en-US" sz="2000" b="1">
                <a:solidFill>
                  <a:srgbClr val="4566B5"/>
                </a:solidFill>
                <a:latin typeface="Arial" charset="0"/>
              </a:rPr>
              <a:t>Requirement</a:t>
            </a:r>
            <a:r>
              <a:rPr lang="en-US" sz="3200" b="1">
                <a:solidFill>
                  <a:srgbClr val="4566B5"/>
                </a:solidFill>
                <a:latin typeface="Arial" charset="0"/>
              </a:rPr>
              <a:t/>
            </a:r>
            <a:br>
              <a:rPr lang="en-US" sz="3200" b="1">
                <a:solidFill>
                  <a:srgbClr val="4566B5"/>
                </a:solidFill>
                <a:latin typeface="Arial" charset="0"/>
              </a:rPr>
            </a:br>
            <a:r>
              <a:rPr lang="en-US" sz="3200" b="1">
                <a:solidFill>
                  <a:srgbClr val="4566B5"/>
                </a:solidFill>
                <a:latin typeface="Arial" charset="0"/>
              </a:rPr>
              <a:t>Dynamicism</a:t>
            </a:r>
          </a:p>
        </p:txBody>
      </p:sp>
      <p:sp>
        <p:nvSpPr>
          <p:cNvPr id="96259" name="Rectangle 3"/>
          <p:cNvSpPr>
            <a:spLocks noGrp="1" noChangeArrowheads="1"/>
          </p:cNvSpPr>
          <p:nvPr>
            <p:ph type="body" idx="1"/>
          </p:nvPr>
        </p:nvSpPr>
        <p:spPr>
          <a:xfrm>
            <a:off x="0" y="1155700"/>
            <a:ext cx="9144000" cy="319088"/>
          </a:xfrm>
        </p:spPr>
        <p:txBody>
          <a:bodyPr>
            <a:normAutofit lnSpcReduction="10000"/>
          </a:bodyPr>
          <a:lstStyle/>
          <a:p>
            <a:pPr algn="ctr">
              <a:lnSpc>
                <a:spcPct val="90000"/>
              </a:lnSpc>
            </a:pPr>
            <a:r>
              <a:rPr lang="en-US" sz="1800"/>
              <a:t>New relative states or points of reference may be added or deleted.</a:t>
            </a:r>
          </a:p>
          <a:p>
            <a:pPr algn="ctr">
              <a:lnSpc>
                <a:spcPct val="90000"/>
              </a:lnSpc>
              <a:buFontTx/>
              <a:buNone/>
            </a:pPr>
            <a:endParaRPr lang="en-US" sz="1800"/>
          </a:p>
        </p:txBody>
      </p:sp>
      <p:sp>
        <p:nvSpPr>
          <p:cNvPr id="96260" name="Text Box 4"/>
          <p:cNvSpPr txBox="1">
            <a:spLocks noChangeArrowheads="1"/>
          </p:cNvSpPr>
          <p:nvPr/>
        </p:nvSpPr>
        <p:spPr bwMode="auto">
          <a:xfrm>
            <a:off x="760413" y="4651375"/>
            <a:ext cx="7918450" cy="641350"/>
          </a:xfrm>
          <a:prstGeom prst="rect">
            <a:avLst/>
          </a:prstGeom>
          <a:noFill/>
          <a:ln w="12700">
            <a:noFill/>
            <a:miter lim="800000"/>
            <a:headEnd type="none" w="sm" len="sm"/>
            <a:tailEnd type="none" w="sm" len="sm"/>
          </a:ln>
          <a:effectLst/>
        </p:spPr>
        <p:txBody>
          <a:bodyPr>
            <a:spAutoFit/>
          </a:bodyPr>
          <a:lstStyle/>
          <a:p>
            <a:pPr defTabSz="461963">
              <a:spcBef>
                <a:spcPct val="50000"/>
              </a:spcBef>
              <a:buFont typeface="Times" charset="0"/>
              <a:buNone/>
            </a:pPr>
            <a:r>
              <a:rPr lang="en-US" sz="1800" b="1"/>
              <a:t>TRAJECTORY STATES EXAMPLE</a:t>
            </a:r>
            <a:endParaRPr lang="en-US" sz="1800" i="1" u="sng"/>
          </a:p>
          <a:p>
            <a:pPr defTabSz="461963">
              <a:spcBef>
                <a:spcPct val="50000"/>
              </a:spcBef>
              <a:buFont typeface="Times" charset="0"/>
              <a:buNone/>
            </a:pPr>
            <a:r>
              <a:rPr lang="en-US" sz="1200" i="1" u="sng"/>
              <a:t>		</a:t>
            </a:r>
            <a:endParaRPr lang="en-US" sz="1200"/>
          </a:p>
        </p:txBody>
      </p:sp>
      <p:sp>
        <p:nvSpPr>
          <p:cNvPr id="96261" name="Rectangle 5"/>
          <p:cNvSpPr>
            <a:spLocks noChangeArrowheads="1"/>
          </p:cNvSpPr>
          <p:nvPr/>
        </p:nvSpPr>
        <p:spPr bwMode="auto">
          <a:xfrm>
            <a:off x="7232650" y="3471863"/>
            <a:ext cx="1446213" cy="1187450"/>
          </a:xfrm>
          <a:prstGeom prst="rect">
            <a:avLst/>
          </a:prstGeom>
          <a:noFill/>
          <a:ln w="12700">
            <a:noFill/>
            <a:miter lim="800000"/>
            <a:headEnd type="none" w="sm" len="sm"/>
            <a:tailEnd type="none" w="sm" len="sm"/>
          </a:ln>
          <a:effectLst/>
        </p:spPr>
        <p:txBody>
          <a:bodyPr>
            <a:spAutoFit/>
          </a:bodyPr>
          <a:lstStyle/>
          <a:p>
            <a:r>
              <a:rPr lang="en-US" sz="1200" i="1" u="sng"/>
              <a:t>Points of Reference</a:t>
            </a:r>
            <a:endParaRPr lang="en-US" sz="1200"/>
          </a:p>
          <a:p>
            <a:endParaRPr lang="en-US" sz="1200"/>
          </a:p>
          <a:p>
            <a:pPr>
              <a:buFontTx/>
              <a:buChar char="•"/>
            </a:pPr>
            <a:r>
              <a:rPr lang="en-US" sz="1200" b="1"/>
              <a:t>Mars</a:t>
            </a:r>
          </a:p>
          <a:p>
            <a:pPr>
              <a:buFontTx/>
              <a:buChar char="•"/>
            </a:pPr>
            <a:r>
              <a:rPr lang="en-US" sz="1200" b="1"/>
              <a:t>Earth</a:t>
            </a:r>
          </a:p>
          <a:p>
            <a:pPr>
              <a:buFontTx/>
              <a:buChar char="•"/>
            </a:pPr>
            <a:r>
              <a:rPr lang="en-US" sz="1200" b="1"/>
              <a:t>Sun</a:t>
            </a:r>
          </a:p>
          <a:p>
            <a:pPr>
              <a:buFontTx/>
              <a:buChar char="•"/>
            </a:pPr>
            <a:r>
              <a:rPr lang="en-US" sz="1200" b="1"/>
              <a:t>Spacecraft</a:t>
            </a:r>
          </a:p>
        </p:txBody>
      </p:sp>
      <p:pic>
        <p:nvPicPr>
          <p:cNvPr id="96262" name="Picture 6" descr="spacecraftbw.jpg                                               00019AD6Macintosh HD                   B3D75636:"/>
          <p:cNvPicPr>
            <a:picLocks noChangeAspect="1" noChangeArrowheads="1"/>
          </p:cNvPicPr>
          <p:nvPr/>
        </p:nvPicPr>
        <p:blipFill>
          <a:blip r:embed="rId2" cstate="print"/>
          <a:srcRect r="53999" b="48000"/>
          <a:stretch>
            <a:fillRect/>
          </a:stretch>
        </p:blipFill>
        <p:spPr bwMode="auto">
          <a:xfrm rot="-13986790">
            <a:off x="5840413" y="2735262"/>
            <a:ext cx="895350" cy="758825"/>
          </a:xfrm>
          <a:prstGeom prst="rect">
            <a:avLst/>
          </a:prstGeom>
          <a:noFill/>
          <a:ln w="9525">
            <a:noFill/>
            <a:miter lim="800000"/>
            <a:headEnd/>
            <a:tailEnd/>
          </a:ln>
        </p:spPr>
      </p:pic>
      <p:sp>
        <p:nvSpPr>
          <p:cNvPr id="96263" name="Oval 7"/>
          <p:cNvSpPr>
            <a:spLocks noChangeAspect="1" noChangeArrowheads="1"/>
          </p:cNvSpPr>
          <p:nvPr/>
        </p:nvSpPr>
        <p:spPr bwMode="auto">
          <a:xfrm>
            <a:off x="4246563" y="2747963"/>
            <a:ext cx="473075" cy="473075"/>
          </a:xfrm>
          <a:prstGeom prst="ellipse">
            <a:avLst/>
          </a:prstGeom>
          <a:gradFill rotWithShape="0">
            <a:gsLst>
              <a:gs pos="0">
                <a:srgbClr val="FFFF00"/>
              </a:gs>
              <a:gs pos="100000">
                <a:srgbClr val="FFFF00">
                  <a:gamma/>
                  <a:shade val="79608"/>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grpSp>
        <p:nvGrpSpPr>
          <p:cNvPr id="2" name="Group 31"/>
          <p:cNvGrpSpPr>
            <a:grpSpLocks/>
          </p:cNvGrpSpPr>
          <p:nvPr/>
        </p:nvGrpSpPr>
        <p:grpSpPr bwMode="auto">
          <a:xfrm>
            <a:off x="3132138" y="2416175"/>
            <a:ext cx="2706687" cy="1192213"/>
            <a:chOff x="1973" y="1522"/>
            <a:chExt cx="1705" cy="751"/>
          </a:xfrm>
        </p:grpSpPr>
        <p:sp>
          <p:nvSpPr>
            <p:cNvPr id="96265" name="Oval 9"/>
            <p:cNvSpPr>
              <a:spLocks noChangeAspect="1" noChangeArrowheads="1"/>
            </p:cNvSpPr>
            <p:nvPr/>
          </p:nvSpPr>
          <p:spPr bwMode="auto">
            <a:xfrm>
              <a:off x="1973" y="1522"/>
              <a:ext cx="1705" cy="751"/>
            </a:xfrm>
            <a:prstGeom prst="ellipse">
              <a:avLst/>
            </a:prstGeom>
            <a:noFill/>
            <a:ln w="6350">
              <a:solidFill>
                <a:schemeClr val="tx1">
                  <a:alpha val="50000"/>
                </a:schemeClr>
              </a:solidFill>
              <a:round/>
              <a:headEnd type="none" w="sm" len="sm"/>
              <a:tailEnd type="none" w="sm" len="sm"/>
            </a:ln>
            <a:effectLst/>
          </p:spPr>
          <p:txBody>
            <a:bodyPr wrap="none" anchor="ctr"/>
            <a:lstStyle/>
            <a:p>
              <a:endParaRPr lang="en-US"/>
            </a:p>
          </p:txBody>
        </p:sp>
        <p:sp>
          <p:nvSpPr>
            <p:cNvPr id="96266" name="Oval 10"/>
            <p:cNvSpPr>
              <a:spLocks noChangeAspect="1" noChangeArrowheads="1"/>
            </p:cNvSpPr>
            <p:nvPr/>
          </p:nvSpPr>
          <p:spPr bwMode="auto">
            <a:xfrm>
              <a:off x="3265" y="2105"/>
              <a:ext cx="150" cy="149"/>
            </a:xfrm>
            <a:prstGeom prst="ellipse">
              <a:avLst/>
            </a:prstGeom>
            <a:gradFill rotWithShape="0">
              <a:gsLst>
                <a:gs pos="0">
                  <a:srgbClr val="00CCFF"/>
                </a:gs>
                <a:gs pos="100000">
                  <a:srgbClr val="00CCFF">
                    <a:gamma/>
                    <a:shade val="46275"/>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grpSp>
      <p:sp>
        <p:nvSpPr>
          <p:cNvPr id="96268" name="Oval 12"/>
          <p:cNvSpPr>
            <a:spLocks noChangeAspect="1" noChangeArrowheads="1"/>
          </p:cNvSpPr>
          <p:nvPr/>
        </p:nvSpPr>
        <p:spPr bwMode="auto">
          <a:xfrm>
            <a:off x="1781175" y="1771650"/>
            <a:ext cx="5411788" cy="2386013"/>
          </a:xfrm>
          <a:prstGeom prst="ellipse">
            <a:avLst/>
          </a:prstGeom>
          <a:noFill/>
          <a:ln w="6350">
            <a:solidFill>
              <a:schemeClr val="tx1">
                <a:alpha val="50000"/>
              </a:schemeClr>
            </a:solidFill>
            <a:round/>
            <a:headEnd type="none" w="sm" len="sm"/>
            <a:tailEnd type="none" w="sm" len="sm"/>
          </a:ln>
          <a:effectLst/>
        </p:spPr>
        <p:txBody>
          <a:bodyPr wrap="none" anchor="ctr"/>
          <a:lstStyle/>
          <a:p>
            <a:endParaRPr lang="en-US"/>
          </a:p>
        </p:txBody>
      </p:sp>
      <p:sp>
        <p:nvSpPr>
          <p:cNvPr id="96269" name="Oval 13"/>
          <p:cNvSpPr>
            <a:spLocks noChangeAspect="1" noChangeArrowheads="1"/>
          </p:cNvSpPr>
          <p:nvPr/>
        </p:nvSpPr>
        <p:spPr bwMode="auto">
          <a:xfrm>
            <a:off x="6865938" y="2379663"/>
            <a:ext cx="238125" cy="238125"/>
          </a:xfrm>
          <a:prstGeom prst="ellipse">
            <a:avLst/>
          </a:prstGeom>
          <a:gradFill rotWithShape="0">
            <a:gsLst>
              <a:gs pos="0">
                <a:srgbClr val="FF9900"/>
              </a:gs>
              <a:gs pos="100000">
                <a:srgbClr val="FF9900">
                  <a:gamma/>
                  <a:shade val="63137"/>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96270" name="AutoShape 14"/>
          <p:cNvSpPr>
            <a:spLocks noChangeArrowheads="1"/>
          </p:cNvSpPr>
          <p:nvPr/>
        </p:nvSpPr>
        <p:spPr bwMode="auto">
          <a:xfrm rot="21141686" flipH="1">
            <a:off x="4737100" y="2493963"/>
            <a:ext cx="2097088" cy="296862"/>
          </a:xfrm>
          <a:prstGeom prst="leftArrow">
            <a:avLst>
              <a:gd name="adj1" fmla="val 47139"/>
              <a:gd name="adj2" fmla="val 154823"/>
            </a:avLst>
          </a:prstGeom>
          <a:solidFill>
            <a:srgbClr val="00FFFF"/>
          </a:solidFill>
          <a:ln w="12700">
            <a:solidFill>
              <a:schemeClr val="tx1"/>
            </a:solidFill>
            <a:miter lim="800000"/>
            <a:headEnd type="none" w="sm" len="sm"/>
            <a:tailEnd type="none" w="sm" len="sm"/>
          </a:ln>
          <a:effectLst/>
        </p:spPr>
        <p:txBody>
          <a:bodyPr wrap="none" anchor="ctr"/>
          <a:lstStyle/>
          <a:p>
            <a:endParaRPr lang="en-US"/>
          </a:p>
        </p:txBody>
      </p:sp>
      <p:sp>
        <p:nvSpPr>
          <p:cNvPr id="96271" name="Rectangle 15"/>
          <p:cNvSpPr>
            <a:spLocks noChangeArrowheads="1"/>
          </p:cNvSpPr>
          <p:nvPr/>
        </p:nvSpPr>
        <p:spPr bwMode="auto">
          <a:xfrm>
            <a:off x="5297488" y="2100263"/>
            <a:ext cx="1027112" cy="457200"/>
          </a:xfrm>
          <a:prstGeom prst="rect">
            <a:avLst/>
          </a:prstGeom>
          <a:noFill/>
          <a:ln w="12700">
            <a:noFill/>
            <a:miter lim="800000"/>
            <a:headEnd type="none" w="sm" len="sm"/>
            <a:tailEnd type="none" w="sm" len="sm"/>
          </a:ln>
          <a:effectLst/>
        </p:spPr>
        <p:txBody>
          <a:bodyPr wrap="none">
            <a:spAutoFit/>
          </a:bodyPr>
          <a:lstStyle/>
          <a:p>
            <a:r>
              <a:rPr lang="en-US" sz="1200"/>
              <a:t>Mars location</a:t>
            </a:r>
          </a:p>
          <a:p>
            <a:r>
              <a:rPr lang="en-US" sz="1200" i="1"/>
              <a:t>wrt</a:t>
            </a:r>
            <a:r>
              <a:rPr lang="en-US" sz="1200"/>
              <a:t> Sun</a:t>
            </a:r>
          </a:p>
        </p:txBody>
      </p:sp>
      <p:sp>
        <p:nvSpPr>
          <p:cNvPr id="96272" name="AutoShape 16"/>
          <p:cNvSpPr>
            <a:spLocks noChangeArrowheads="1"/>
          </p:cNvSpPr>
          <p:nvPr/>
        </p:nvSpPr>
        <p:spPr bwMode="auto">
          <a:xfrm rot="1385309" flipH="1">
            <a:off x="4721225" y="3144838"/>
            <a:ext cx="463550" cy="258762"/>
          </a:xfrm>
          <a:prstGeom prst="leftArrow">
            <a:avLst>
              <a:gd name="adj1" fmla="val 49769"/>
              <a:gd name="adj2" fmla="val 44918"/>
            </a:avLst>
          </a:prstGeom>
          <a:solidFill>
            <a:srgbClr val="00FFFF"/>
          </a:solidFill>
          <a:ln w="12700">
            <a:solidFill>
              <a:schemeClr val="tx1"/>
            </a:solidFill>
            <a:miter lim="800000"/>
            <a:headEnd type="none" w="sm" len="sm"/>
            <a:tailEnd type="none" w="sm" len="sm"/>
          </a:ln>
          <a:effectLst/>
        </p:spPr>
        <p:txBody>
          <a:bodyPr wrap="none" anchor="ctr"/>
          <a:lstStyle/>
          <a:p>
            <a:endParaRPr lang="en-US"/>
          </a:p>
        </p:txBody>
      </p:sp>
      <p:sp>
        <p:nvSpPr>
          <p:cNvPr id="96273" name="AutoShape 17"/>
          <p:cNvSpPr>
            <a:spLocks noChangeArrowheads="1"/>
          </p:cNvSpPr>
          <p:nvPr/>
        </p:nvSpPr>
        <p:spPr bwMode="auto">
          <a:xfrm rot="-10781624">
            <a:off x="4760913" y="2835275"/>
            <a:ext cx="1490662" cy="258763"/>
          </a:xfrm>
          <a:prstGeom prst="leftArrow">
            <a:avLst>
              <a:gd name="adj1" fmla="val 49769"/>
              <a:gd name="adj2" fmla="val 144445"/>
            </a:avLst>
          </a:prstGeom>
          <a:solidFill>
            <a:srgbClr val="66FF66"/>
          </a:solidFill>
          <a:ln w="12700">
            <a:solidFill>
              <a:schemeClr val="tx1"/>
            </a:solidFill>
            <a:miter lim="800000"/>
            <a:headEnd type="none" w="sm" len="sm"/>
            <a:tailEnd type="none" w="sm" len="sm"/>
          </a:ln>
          <a:effectLst/>
        </p:spPr>
        <p:txBody>
          <a:bodyPr wrap="none" anchor="ctr"/>
          <a:lstStyle/>
          <a:p>
            <a:endParaRPr lang="en-US"/>
          </a:p>
        </p:txBody>
      </p:sp>
      <p:sp>
        <p:nvSpPr>
          <p:cNvPr id="96274" name="Rectangle 18"/>
          <p:cNvSpPr>
            <a:spLocks noChangeArrowheads="1"/>
          </p:cNvSpPr>
          <p:nvPr/>
        </p:nvSpPr>
        <p:spPr bwMode="auto">
          <a:xfrm>
            <a:off x="4011613" y="3325813"/>
            <a:ext cx="1168400" cy="457200"/>
          </a:xfrm>
          <a:prstGeom prst="rect">
            <a:avLst/>
          </a:prstGeom>
          <a:noFill/>
          <a:ln w="12700">
            <a:noFill/>
            <a:miter lim="800000"/>
            <a:headEnd type="none" w="sm" len="sm"/>
            <a:tailEnd type="none" w="sm" len="sm"/>
          </a:ln>
          <a:effectLst/>
        </p:spPr>
        <p:txBody>
          <a:bodyPr>
            <a:spAutoFit/>
          </a:bodyPr>
          <a:lstStyle/>
          <a:p>
            <a:r>
              <a:rPr lang="en-US" sz="1200"/>
              <a:t>Earth location</a:t>
            </a:r>
          </a:p>
          <a:p>
            <a:r>
              <a:rPr lang="en-US" sz="1200"/>
              <a:t> </a:t>
            </a:r>
            <a:r>
              <a:rPr lang="en-US" sz="1200" i="1"/>
              <a:t>wrt</a:t>
            </a:r>
            <a:r>
              <a:rPr lang="en-US" sz="1200"/>
              <a:t> Sun</a:t>
            </a:r>
          </a:p>
        </p:txBody>
      </p:sp>
      <p:sp>
        <p:nvSpPr>
          <p:cNvPr id="96277" name="Rectangle 21"/>
          <p:cNvSpPr>
            <a:spLocks noChangeArrowheads="1"/>
          </p:cNvSpPr>
          <p:nvPr/>
        </p:nvSpPr>
        <p:spPr bwMode="auto">
          <a:xfrm>
            <a:off x="3390900" y="5051425"/>
            <a:ext cx="2617788" cy="274638"/>
          </a:xfrm>
          <a:prstGeom prst="rect">
            <a:avLst/>
          </a:prstGeom>
          <a:noFill/>
          <a:ln w="12700">
            <a:noFill/>
            <a:miter lim="800000"/>
            <a:headEnd type="none" w="sm" len="sm"/>
            <a:tailEnd type="none" w="sm" len="sm"/>
          </a:ln>
          <a:effectLst/>
        </p:spPr>
        <p:txBody>
          <a:bodyPr>
            <a:spAutoFit/>
          </a:bodyPr>
          <a:lstStyle/>
          <a:p>
            <a:pPr>
              <a:spcBef>
                <a:spcPct val="50000"/>
              </a:spcBef>
              <a:buFont typeface="Times" charset="0"/>
              <a:buNone/>
            </a:pPr>
            <a:r>
              <a:rPr lang="en-US" sz="1200" i="1" u="sng"/>
              <a:t>Interplanetary Cruise</a:t>
            </a:r>
            <a:endParaRPr lang="en-US" sz="1200"/>
          </a:p>
        </p:txBody>
      </p:sp>
      <p:sp>
        <p:nvSpPr>
          <p:cNvPr id="96278" name="Rectangle 22"/>
          <p:cNvSpPr>
            <a:spLocks noChangeArrowheads="1"/>
          </p:cNvSpPr>
          <p:nvPr/>
        </p:nvSpPr>
        <p:spPr bwMode="auto">
          <a:xfrm>
            <a:off x="3429000" y="5326063"/>
            <a:ext cx="3098800" cy="549275"/>
          </a:xfrm>
          <a:prstGeom prst="rect">
            <a:avLst/>
          </a:prstGeom>
          <a:solidFill>
            <a:srgbClr val="00FFFF"/>
          </a:solidFill>
          <a:ln w="12700">
            <a:noFill/>
            <a:miter lim="800000"/>
            <a:headEnd type="none" w="sm" len="sm"/>
            <a:tailEnd type="none" w="sm" len="sm"/>
          </a:ln>
          <a:effectLst/>
        </p:spPr>
        <p:txBody>
          <a:bodyPr>
            <a:spAutoFit/>
          </a:bodyPr>
          <a:lstStyle/>
          <a:p>
            <a:pPr>
              <a:spcBef>
                <a:spcPct val="50000"/>
              </a:spcBef>
              <a:buFont typeface="Times" charset="0"/>
              <a:buNone/>
            </a:pPr>
            <a:r>
              <a:rPr lang="en-US" sz="1200"/>
              <a:t>Earth location </a:t>
            </a:r>
            <a:r>
              <a:rPr lang="en-US" sz="1200" i="1"/>
              <a:t>wrt</a:t>
            </a:r>
            <a:r>
              <a:rPr lang="en-US" sz="1200"/>
              <a:t> Sun </a:t>
            </a:r>
          </a:p>
          <a:p>
            <a:pPr>
              <a:spcBef>
                <a:spcPct val="50000"/>
              </a:spcBef>
              <a:buFont typeface="Times" charset="0"/>
              <a:buNone/>
            </a:pPr>
            <a:r>
              <a:rPr lang="en-US" sz="1200"/>
              <a:t>Mars location </a:t>
            </a:r>
            <a:r>
              <a:rPr lang="en-US" sz="1200" i="1"/>
              <a:t>wrt</a:t>
            </a:r>
            <a:r>
              <a:rPr lang="en-US" sz="1200"/>
              <a:t> Sun </a:t>
            </a:r>
          </a:p>
        </p:txBody>
      </p:sp>
      <p:sp>
        <p:nvSpPr>
          <p:cNvPr id="96281" name="Rectangle 25"/>
          <p:cNvSpPr>
            <a:spLocks noChangeArrowheads="1"/>
          </p:cNvSpPr>
          <p:nvPr/>
        </p:nvSpPr>
        <p:spPr bwMode="auto">
          <a:xfrm>
            <a:off x="5553075" y="3094038"/>
            <a:ext cx="974725" cy="639762"/>
          </a:xfrm>
          <a:prstGeom prst="rect">
            <a:avLst/>
          </a:prstGeom>
          <a:noFill/>
          <a:ln w="12700">
            <a:noFill/>
            <a:miter lim="800000"/>
            <a:headEnd type="none" w="sm" len="sm"/>
            <a:tailEnd type="none" w="sm" len="sm"/>
          </a:ln>
          <a:effectLst/>
        </p:spPr>
        <p:txBody>
          <a:bodyPr>
            <a:spAutoFit/>
          </a:bodyPr>
          <a:lstStyle/>
          <a:p>
            <a:r>
              <a:rPr lang="en-US" sz="1200"/>
              <a:t>Spacecraft</a:t>
            </a:r>
          </a:p>
          <a:p>
            <a:r>
              <a:rPr lang="en-US" sz="1200"/>
              <a:t>location</a:t>
            </a:r>
          </a:p>
          <a:p>
            <a:r>
              <a:rPr lang="en-US" sz="1200" i="1"/>
              <a:t>wrt </a:t>
            </a:r>
            <a:r>
              <a:rPr lang="en-US" sz="1200"/>
              <a:t>Sun</a:t>
            </a:r>
          </a:p>
        </p:txBody>
      </p:sp>
      <p:sp>
        <p:nvSpPr>
          <p:cNvPr id="96286" name="Rectangle 30"/>
          <p:cNvSpPr>
            <a:spLocks noChangeArrowheads="1"/>
          </p:cNvSpPr>
          <p:nvPr/>
        </p:nvSpPr>
        <p:spPr bwMode="auto">
          <a:xfrm>
            <a:off x="3422650" y="5875338"/>
            <a:ext cx="3098800" cy="293687"/>
          </a:xfrm>
          <a:prstGeom prst="rect">
            <a:avLst/>
          </a:prstGeom>
          <a:solidFill>
            <a:srgbClr val="66FF66"/>
          </a:solidFill>
          <a:ln w="12700">
            <a:noFill/>
            <a:miter lim="800000"/>
            <a:headEnd type="none" w="sm" len="sm"/>
            <a:tailEnd type="none" w="sm" len="sm"/>
          </a:ln>
          <a:effectLst/>
        </p:spPr>
        <p:txBody>
          <a:bodyPr>
            <a:spAutoFit/>
          </a:bodyPr>
          <a:lstStyle/>
          <a:p>
            <a:pPr>
              <a:lnSpc>
                <a:spcPct val="110000"/>
              </a:lnSpc>
            </a:pPr>
            <a:r>
              <a:rPr lang="en-US" sz="1200"/>
              <a:t>Spacecraft location </a:t>
            </a:r>
            <a:r>
              <a:rPr lang="en-US" sz="1200" i="1"/>
              <a:t>wrt </a:t>
            </a:r>
            <a:r>
              <a:rPr lang="en-US" sz="1200"/>
              <a:t>Sun</a:t>
            </a:r>
          </a:p>
        </p:txBody>
      </p:sp>
      <p:sp>
        <p:nvSpPr>
          <p:cNvPr id="96288" name="Rectangle 32"/>
          <p:cNvSpPr>
            <a:spLocks noChangeArrowheads="1"/>
          </p:cNvSpPr>
          <p:nvPr/>
        </p:nvSpPr>
        <p:spPr bwMode="auto">
          <a:xfrm>
            <a:off x="806450" y="5326063"/>
            <a:ext cx="2600325" cy="549275"/>
          </a:xfrm>
          <a:prstGeom prst="rect">
            <a:avLst/>
          </a:prstGeom>
          <a:solidFill>
            <a:srgbClr val="00FFFF"/>
          </a:solidFill>
          <a:ln w="12700">
            <a:noFill/>
            <a:miter lim="800000"/>
            <a:headEnd type="none" w="sm" len="sm"/>
            <a:tailEnd type="none" w="sm" len="sm"/>
          </a:ln>
          <a:effectLst/>
        </p:spPr>
        <p:txBody>
          <a:bodyPr>
            <a:spAutoFit/>
          </a:bodyPr>
          <a:lstStyle/>
          <a:p>
            <a:pPr>
              <a:spcBef>
                <a:spcPct val="50000"/>
              </a:spcBef>
              <a:buFont typeface="Times" charset="0"/>
              <a:buNone/>
            </a:pPr>
            <a:r>
              <a:rPr lang="en-US" sz="1200"/>
              <a:t>Earth location </a:t>
            </a:r>
            <a:r>
              <a:rPr lang="en-US" sz="1200" i="1"/>
              <a:t>wrt</a:t>
            </a:r>
            <a:r>
              <a:rPr lang="en-US" sz="1200"/>
              <a:t> Sun </a:t>
            </a:r>
          </a:p>
          <a:p>
            <a:pPr>
              <a:spcBef>
                <a:spcPct val="50000"/>
              </a:spcBef>
              <a:buFont typeface="Times" charset="0"/>
              <a:buNone/>
            </a:pPr>
            <a:r>
              <a:rPr lang="en-US" sz="1200"/>
              <a:t>Mars location </a:t>
            </a:r>
            <a:r>
              <a:rPr lang="en-US" sz="1200" i="1"/>
              <a:t>wrt</a:t>
            </a:r>
            <a:r>
              <a:rPr lang="en-US" sz="1200"/>
              <a:t> Sun</a:t>
            </a:r>
          </a:p>
        </p:txBody>
      </p:sp>
      <p:sp>
        <p:nvSpPr>
          <p:cNvPr id="96289" name="AutoShape 33"/>
          <p:cNvSpPr>
            <a:spLocks noChangeArrowheads="1"/>
          </p:cNvSpPr>
          <p:nvPr/>
        </p:nvSpPr>
        <p:spPr bwMode="auto">
          <a:xfrm>
            <a:off x="2465388" y="5326063"/>
            <a:ext cx="925512" cy="549275"/>
          </a:xfrm>
          <a:custGeom>
            <a:avLst/>
            <a:gdLst>
              <a:gd name="G0" fmla="+- 15931 0 0"/>
              <a:gd name="G1" fmla="+- 4515 0 0"/>
              <a:gd name="G2" fmla="+- 21600 0 4515"/>
              <a:gd name="G3" fmla="+- 10800 0 4515"/>
              <a:gd name="G4" fmla="+- 21600 0 15931"/>
              <a:gd name="G5" fmla="*/ G4 G3 10800"/>
              <a:gd name="G6" fmla="+- 21600 0 G5"/>
              <a:gd name="T0" fmla="*/ 15931 w 21600"/>
              <a:gd name="T1" fmla="*/ 0 h 21600"/>
              <a:gd name="T2" fmla="*/ 0 w 21600"/>
              <a:gd name="T3" fmla="*/ 10800 h 21600"/>
              <a:gd name="T4" fmla="*/ 1593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931" y="0"/>
                </a:moveTo>
                <a:lnTo>
                  <a:pt x="15931" y="4515"/>
                </a:lnTo>
                <a:lnTo>
                  <a:pt x="3375" y="4515"/>
                </a:lnTo>
                <a:lnTo>
                  <a:pt x="3375" y="17085"/>
                </a:lnTo>
                <a:lnTo>
                  <a:pt x="15931" y="17085"/>
                </a:lnTo>
                <a:lnTo>
                  <a:pt x="15931" y="21600"/>
                </a:lnTo>
                <a:lnTo>
                  <a:pt x="21600" y="10800"/>
                </a:lnTo>
                <a:close/>
              </a:path>
              <a:path w="21600" h="21600">
                <a:moveTo>
                  <a:pt x="1350" y="4515"/>
                </a:moveTo>
                <a:lnTo>
                  <a:pt x="1350" y="17085"/>
                </a:lnTo>
                <a:lnTo>
                  <a:pt x="2700" y="17085"/>
                </a:lnTo>
                <a:lnTo>
                  <a:pt x="2700" y="4515"/>
                </a:lnTo>
                <a:close/>
              </a:path>
              <a:path w="21600" h="21600">
                <a:moveTo>
                  <a:pt x="0" y="4515"/>
                </a:moveTo>
                <a:lnTo>
                  <a:pt x="0" y="17085"/>
                </a:lnTo>
                <a:lnTo>
                  <a:pt x="675" y="17085"/>
                </a:lnTo>
                <a:lnTo>
                  <a:pt x="675" y="4515"/>
                </a:lnTo>
                <a:close/>
              </a:path>
            </a:pathLst>
          </a:custGeom>
          <a:solidFill>
            <a:srgbClr val="FFFFFF"/>
          </a:solidFill>
          <a:ln w="12700">
            <a:solidFill>
              <a:schemeClr val="tx1"/>
            </a:solidFill>
            <a:miter lim="800000"/>
            <a:headEnd type="none" w="sm" len="sm"/>
            <a:tailEnd type="none" w="sm" len="sm"/>
          </a:ln>
          <a:effectLst/>
        </p:spPr>
        <p:txBody>
          <a:bodyPr wrap="none" anchor="ct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bwMode="gray">
          <a:xfrm>
            <a:off x="598488" y="317500"/>
            <a:ext cx="7848600" cy="533400"/>
          </a:xfrm>
          <a:noFill/>
          <a:ln/>
        </p:spPr>
        <p:txBody>
          <a:bodyPr lIns="90487" tIns="44450" rIns="90487" bIns="44450" anchor="b" anchorCtr="1">
            <a:normAutofit fontScale="90000"/>
          </a:bodyPr>
          <a:lstStyle/>
          <a:p>
            <a:pPr>
              <a:lnSpc>
                <a:spcPct val="85000"/>
              </a:lnSpc>
            </a:pPr>
            <a:r>
              <a:rPr lang="en-US" sz="2000" b="1">
                <a:solidFill>
                  <a:srgbClr val="4566B5"/>
                </a:solidFill>
                <a:latin typeface="Arial" charset="0"/>
              </a:rPr>
              <a:t>Requirement</a:t>
            </a:r>
            <a:r>
              <a:rPr lang="en-US" sz="3200" b="1">
                <a:solidFill>
                  <a:srgbClr val="4566B5"/>
                </a:solidFill>
                <a:latin typeface="Arial" charset="0"/>
              </a:rPr>
              <a:t/>
            </a:r>
            <a:br>
              <a:rPr lang="en-US" sz="3200" b="1">
                <a:solidFill>
                  <a:srgbClr val="4566B5"/>
                </a:solidFill>
                <a:latin typeface="Arial" charset="0"/>
              </a:rPr>
            </a:br>
            <a:r>
              <a:rPr lang="en-US" sz="3200" b="1">
                <a:solidFill>
                  <a:srgbClr val="4566B5"/>
                </a:solidFill>
                <a:latin typeface="Arial" charset="0"/>
              </a:rPr>
              <a:t>Dynamicism</a:t>
            </a:r>
          </a:p>
        </p:txBody>
      </p:sp>
      <p:sp>
        <p:nvSpPr>
          <p:cNvPr id="98307" name="Rectangle 3"/>
          <p:cNvSpPr>
            <a:spLocks noGrp="1" noChangeArrowheads="1"/>
          </p:cNvSpPr>
          <p:nvPr>
            <p:ph type="body" idx="1"/>
          </p:nvPr>
        </p:nvSpPr>
        <p:spPr>
          <a:xfrm>
            <a:off x="0" y="1155700"/>
            <a:ext cx="9144000" cy="319088"/>
          </a:xfrm>
        </p:spPr>
        <p:txBody>
          <a:bodyPr>
            <a:normAutofit lnSpcReduction="10000"/>
          </a:bodyPr>
          <a:lstStyle/>
          <a:p>
            <a:pPr algn="ctr">
              <a:lnSpc>
                <a:spcPct val="90000"/>
              </a:lnSpc>
            </a:pPr>
            <a:r>
              <a:rPr lang="en-US" sz="1800"/>
              <a:t>New relative states or points of reference may be added or deleted.</a:t>
            </a:r>
          </a:p>
          <a:p>
            <a:pPr algn="ctr">
              <a:lnSpc>
                <a:spcPct val="90000"/>
              </a:lnSpc>
              <a:buFontTx/>
              <a:buNone/>
            </a:pPr>
            <a:endParaRPr lang="en-US" sz="1800"/>
          </a:p>
        </p:txBody>
      </p:sp>
      <p:sp>
        <p:nvSpPr>
          <p:cNvPr id="98308" name="Text Box 4"/>
          <p:cNvSpPr txBox="1">
            <a:spLocks noChangeArrowheads="1"/>
          </p:cNvSpPr>
          <p:nvPr/>
        </p:nvSpPr>
        <p:spPr bwMode="auto">
          <a:xfrm>
            <a:off x="760413" y="4651375"/>
            <a:ext cx="7918450" cy="641350"/>
          </a:xfrm>
          <a:prstGeom prst="rect">
            <a:avLst/>
          </a:prstGeom>
          <a:noFill/>
          <a:ln w="12700">
            <a:noFill/>
            <a:miter lim="800000"/>
            <a:headEnd type="none" w="sm" len="sm"/>
            <a:tailEnd type="none" w="sm" len="sm"/>
          </a:ln>
          <a:effectLst/>
        </p:spPr>
        <p:txBody>
          <a:bodyPr>
            <a:spAutoFit/>
          </a:bodyPr>
          <a:lstStyle/>
          <a:p>
            <a:pPr defTabSz="461963">
              <a:spcBef>
                <a:spcPct val="50000"/>
              </a:spcBef>
              <a:buFont typeface="Times" charset="0"/>
              <a:buNone/>
            </a:pPr>
            <a:r>
              <a:rPr lang="en-US" sz="1800" b="1"/>
              <a:t>TRAJECTORY STATES EXAMPLE</a:t>
            </a:r>
            <a:endParaRPr lang="en-US" sz="1800" i="1" u="sng"/>
          </a:p>
          <a:p>
            <a:pPr defTabSz="461963">
              <a:spcBef>
                <a:spcPct val="50000"/>
              </a:spcBef>
              <a:buFont typeface="Times" charset="0"/>
              <a:buNone/>
            </a:pPr>
            <a:r>
              <a:rPr lang="en-US" sz="1200" i="1" u="sng"/>
              <a:t>		</a:t>
            </a:r>
            <a:endParaRPr lang="en-US" sz="1200"/>
          </a:p>
        </p:txBody>
      </p:sp>
      <p:sp>
        <p:nvSpPr>
          <p:cNvPr id="98309" name="Rectangle 5"/>
          <p:cNvSpPr>
            <a:spLocks noChangeArrowheads="1"/>
          </p:cNvSpPr>
          <p:nvPr/>
        </p:nvSpPr>
        <p:spPr bwMode="auto">
          <a:xfrm>
            <a:off x="7232650" y="3471863"/>
            <a:ext cx="1446213" cy="1187450"/>
          </a:xfrm>
          <a:prstGeom prst="rect">
            <a:avLst/>
          </a:prstGeom>
          <a:noFill/>
          <a:ln w="12700">
            <a:noFill/>
            <a:miter lim="800000"/>
            <a:headEnd type="none" w="sm" len="sm"/>
            <a:tailEnd type="none" w="sm" len="sm"/>
          </a:ln>
          <a:effectLst/>
        </p:spPr>
        <p:txBody>
          <a:bodyPr>
            <a:spAutoFit/>
          </a:bodyPr>
          <a:lstStyle/>
          <a:p>
            <a:r>
              <a:rPr lang="en-US" sz="1200" i="1" u="sng"/>
              <a:t>Points of Reference</a:t>
            </a:r>
            <a:endParaRPr lang="en-US" sz="1200"/>
          </a:p>
          <a:p>
            <a:endParaRPr lang="en-US" sz="1200"/>
          </a:p>
          <a:p>
            <a:pPr>
              <a:buFontTx/>
              <a:buChar char="•"/>
            </a:pPr>
            <a:r>
              <a:rPr lang="en-US" sz="1200" b="1"/>
              <a:t>Mars</a:t>
            </a:r>
          </a:p>
          <a:p>
            <a:pPr>
              <a:buFontTx/>
              <a:buChar char="•"/>
            </a:pPr>
            <a:r>
              <a:rPr lang="en-US" sz="1200" b="1"/>
              <a:t>Earth</a:t>
            </a:r>
          </a:p>
          <a:p>
            <a:pPr>
              <a:buFontTx/>
              <a:buChar char="•"/>
            </a:pPr>
            <a:r>
              <a:rPr lang="en-US" sz="1200" b="1"/>
              <a:t>Sun</a:t>
            </a:r>
          </a:p>
          <a:p>
            <a:pPr>
              <a:buFontTx/>
              <a:buChar char="•"/>
            </a:pPr>
            <a:r>
              <a:rPr lang="en-US" sz="1200" b="1"/>
              <a:t>Spacecraft</a:t>
            </a:r>
          </a:p>
        </p:txBody>
      </p:sp>
      <p:pic>
        <p:nvPicPr>
          <p:cNvPr id="98310" name="Picture 6" descr="spacecraftbw.jpg                                               00019AD6Macintosh HD                   B3D75636:"/>
          <p:cNvPicPr>
            <a:picLocks noChangeAspect="1" noChangeArrowheads="1"/>
          </p:cNvPicPr>
          <p:nvPr/>
        </p:nvPicPr>
        <p:blipFill>
          <a:blip r:embed="rId2" cstate="print"/>
          <a:srcRect r="53999" b="48000"/>
          <a:stretch>
            <a:fillRect/>
          </a:stretch>
        </p:blipFill>
        <p:spPr bwMode="auto">
          <a:xfrm>
            <a:off x="1865313" y="2116138"/>
            <a:ext cx="895350" cy="758825"/>
          </a:xfrm>
          <a:prstGeom prst="rect">
            <a:avLst/>
          </a:prstGeom>
          <a:noFill/>
          <a:ln w="9525">
            <a:noFill/>
            <a:miter lim="800000"/>
            <a:headEnd/>
            <a:tailEnd/>
          </a:ln>
        </p:spPr>
      </p:pic>
      <p:sp>
        <p:nvSpPr>
          <p:cNvPr id="98311" name="Oval 7"/>
          <p:cNvSpPr>
            <a:spLocks noChangeAspect="1" noChangeArrowheads="1"/>
          </p:cNvSpPr>
          <p:nvPr/>
        </p:nvSpPr>
        <p:spPr bwMode="auto">
          <a:xfrm>
            <a:off x="4246563" y="2747963"/>
            <a:ext cx="473075" cy="473075"/>
          </a:xfrm>
          <a:prstGeom prst="ellipse">
            <a:avLst/>
          </a:prstGeom>
          <a:gradFill rotWithShape="0">
            <a:gsLst>
              <a:gs pos="0">
                <a:srgbClr val="FFFF00"/>
              </a:gs>
              <a:gs pos="100000">
                <a:srgbClr val="FFFF00">
                  <a:gamma/>
                  <a:shade val="79608"/>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grpSp>
        <p:nvGrpSpPr>
          <p:cNvPr id="2" name="Group 25"/>
          <p:cNvGrpSpPr>
            <a:grpSpLocks/>
          </p:cNvGrpSpPr>
          <p:nvPr/>
        </p:nvGrpSpPr>
        <p:grpSpPr bwMode="auto">
          <a:xfrm>
            <a:off x="3132138" y="2416175"/>
            <a:ext cx="2706687" cy="1192213"/>
            <a:chOff x="1973" y="1522"/>
            <a:chExt cx="1705" cy="751"/>
          </a:xfrm>
        </p:grpSpPr>
        <p:sp>
          <p:nvSpPr>
            <p:cNvPr id="98313" name="Oval 9"/>
            <p:cNvSpPr>
              <a:spLocks noChangeAspect="1" noChangeArrowheads="1"/>
            </p:cNvSpPr>
            <p:nvPr/>
          </p:nvSpPr>
          <p:spPr bwMode="auto">
            <a:xfrm>
              <a:off x="1973" y="1522"/>
              <a:ext cx="1705" cy="751"/>
            </a:xfrm>
            <a:prstGeom prst="ellipse">
              <a:avLst/>
            </a:prstGeom>
            <a:noFill/>
            <a:ln w="6350">
              <a:solidFill>
                <a:schemeClr val="tx1">
                  <a:alpha val="50000"/>
                </a:schemeClr>
              </a:solidFill>
              <a:round/>
              <a:headEnd type="none" w="sm" len="sm"/>
              <a:tailEnd type="none" w="sm" len="sm"/>
            </a:ln>
            <a:effectLst/>
          </p:spPr>
          <p:txBody>
            <a:bodyPr wrap="none" anchor="ctr"/>
            <a:lstStyle/>
            <a:p>
              <a:endParaRPr lang="en-US"/>
            </a:p>
          </p:txBody>
        </p:sp>
        <p:sp>
          <p:nvSpPr>
            <p:cNvPr id="98314" name="Oval 10"/>
            <p:cNvSpPr>
              <a:spLocks noChangeAspect="1" noChangeArrowheads="1"/>
            </p:cNvSpPr>
            <p:nvPr/>
          </p:nvSpPr>
          <p:spPr bwMode="auto">
            <a:xfrm>
              <a:off x="2026" y="1621"/>
              <a:ext cx="150" cy="149"/>
            </a:xfrm>
            <a:prstGeom prst="ellipse">
              <a:avLst/>
            </a:prstGeom>
            <a:gradFill rotWithShape="0">
              <a:gsLst>
                <a:gs pos="0">
                  <a:srgbClr val="00CCFF"/>
                </a:gs>
                <a:gs pos="100000">
                  <a:srgbClr val="00CCFF">
                    <a:gamma/>
                    <a:shade val="46275"/>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grpSp>
      <p:grpSp>
        <p:nvGrpSpPr>
          <p:cNvPr id="3" name="Group 24"/>
          <p:cNvGrpSpPr>
            <a:grpSpLocks/>
          </p:cNvGrpSpPr>
          <p:nvPr/>
        </p:nvGrpSpPr>
        <p:grpSpPr bwMode="auto">
          <a:xfrm>
            <a:off x="1717675" y="1771650"/>
            <a:ext cx="5475288" cy="2386013"/>
            <a:chOff x="1082" y="1116"/>
            <a:chExt cx="3449" cy="1503"/>
          </a:xfrm>
        </p:grpSpPr>
        <p:sp>
          <p:nvSpPr>
            <p:cNvPr id="98316" name="Oval 12"/>
            <p:cNvSpPr>
              <a:spLocks noChangeAspect="1" noChangeArrowheads="1"/>
            </p:cNvSpPr>
            <p:nvPr/>
          </p:nvSpPr>
          <p:spPr bwMode="auto">
            <a:xfrm>
              <a:off x="1122" y="1116"/>
              <a:ext cx="3409" cy="1503"/>
            </a:xfrm>
            <a:prstGeom prst="ellipse">
              <a:avLst/>
            </a:prstGeom>
            <a:noFill/>
            <a:ln w="6350">
              <a:solidFill>
                <a:schemeClr val="tx1">
                  <a:alpha val="50000"/>
                </a:schemeClr>
              </a:solidFill>
              <a:round/>
              <a:headEnd type="none" w="sm" len="sm"/>
              <a:tailEnd type="none" w="sm" len="sm"/>
            </a:ln>
            <a:effectLst/>
          </p:spPr>
          <p:txBody>
            <a:bodyPr wrap="none" anchor="ctr"/>
            <a:lstStyle/>
            <a:p>
              <a:endParaRPr lang="en-US"/>
            </a:p>
          </p:txBody>
        </p:sp>
        <p:sp>
          <p:nvSpPr>
            <p:cNvPr id="98317" name="Oval 13"/>
            <p:cNvSpPr>
              <a:spLocks noChangeAspect="1" noChangeArrowheads="1"/>
            </p:cNvSpPr>
            <p:nvPr/>
          </p:nvSpPr>
          <p:spPr bwMode="auto">
            <a:xfrm>
              <a:off x="1082" y="1937"/>
              <a:ext cx="150" cy="150"/>
            </a:xfrm>
            <a:prstGeom prst="ellipse">
              <a:avLst/>
            </a:prstGeom>
            <a:gradFill rotWithShape="0">
              <a:gsLst>
                <a:gs pos="0">
                  <a:srgbClr val="FF9900"/>
                </a:gs>
                <a:gs pos="100000">
                  <a:srgbClr val="FF9900">
                    <a:gamma/>
                    <a:shade val="63137"/>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grpSp>
      <p:sp>
        <p:nvSpPr>
          <p:cNvPr id="98318" name="AutoShape 14"/>
          <p:cNvSpPr>
            <a:spLocks noChangeArrowheads="1"/>
          </p:cNvSpPr>
          <p:nvPr/>
        </p:nvSpPr>
        <p:spPr bwMode="auto">
          <a:xfrm rot="10476365" flipH="1">
            <a:off x="1952625" y="2944813"/>
            <a:ext cx="2292350" cy="296862"/>
          </a:xfrm>
          <a:prstGeom prst="leftArrow">
            <a:avLst>
              <a:gd name="adj1" fmla="val 47139"/>
              <a:gd name="adj2" fmla="val 169239"/>
            </a:avLst>
          </a:prstGeom>
          <a:solidFill>
            <a:srgbClr val="00FFFF"/>
          </a:solidFill>
          <a:ln w="12700">
            <a:solidFill>
              <a:schemeClr val="tx1"/>
            </a:solidFill>
            <a:miter lim="800000"/>
            <a:headEnd type="none" w="sm" len="sm"/>
            <a:tailEnd type="none" w="sm" len="sm"/>
          </a:ln>
          <a:effectLst/>
        </p:spPr>
        <p:txBody>
          <a:bodyPr wrap="none" anchor="ctr"/>
          <a:lstStyle/>
          <a:p>
            <a:endParaRPr lang="en-US"/>
          </a:p>
        </p:txBody>
      </p:sp>
      <p:sp>
        <p:nvSpPr>
          <p:cNvPr id="98319" name="Rectangle 15"/>
          <p:cNvSpPr>
            <a:spLocks noChangeArrowheads="1"/>
          </p:cNvSpPr>
          <p:nvPr/>
        </p:nvSpPr>
        <p:spPr bwMode="auto">
          <a:xfrm>
            <a:off x="2093913" y="3349625"/>
            <a:ext cx="1543050" cy="274638"/>
          </a:xfrm>
          <a:prstGeom prst="rect">
            <a:avLst/>
          </a:prstGeom>
          <a:noFill/>
          <a:ln w="12700">
            <a:noFill/>
            <a:miter lim="800000"/>
            <a:headEnd type="none" w="sm" len="sm"/>
            <a:tailEnd type="none" w="sm" len="sm"/>
          </a:ln>
          <a:effectLst/>
        </p:spPr>
        <p:txBody>
          <a:bodyPr wrap="none">
            <a:spAutoFit/>
          </a:bodyPr>
          <a:lstStyle/>
          <a:p>
            <a:r>
              <a:rPr lang="en-US" sz="1200"/>
              <a:t>Mars location </a:t>
            </a:r>
            <a:r>
              <a:rPr lang="en-US" sz="1200" i="1"/>
              <a:t>wrt</a:t>
            </a:r>
            <a:r>
              <a:rPr lang="en-US" sz="1200"/>
              <a:t> Sun</a:t>
            </a:r>
          </a:p>
        </p:txBody>
      </p:sp>
      <p:sp>
        <p:nvSpPr>
          <p:cNvPr id="98320" name="AutoShape 16"/>
          <p:cNvSpPr>
            <a:spLocks noChangeArrowheads="1"/>
          </p:cNvSpPr>
          <p:nvPr/>
        </p:nvSpPr>
        <p:spPr bwMode="auto">
          <a:xfrm rot="11285328" flipH="1" flipV="1">
            <a:off x="3422650" y="2560638"/>
            <a:ext cx="900113" cy="258762"/>
          </a:xfrm>
          <a:prstGeom prst="leftArrow">
            <a:avLst>
              <a:gd name="adj1" fmla="val 49769"/>
              <a:gd name="adj2" fmla="val 87221"/>
            </a:avLst>
          </a:prstGeom>
          <a:solidFill>
            <a:srgbClr val="00FFFF"/>
          </a:solidFill>
          <a:ln w="12700">
            <a:solidFill>
              <a:schemeClr val="tx1"/>
            </a:solidFill>
            <a:miter lim="800000"/>
            <a:headEnd type="none" w="sm" len="sm"/>
            <a:tailEnd type="none" w="sm" len="sm"/>
          </a:ln>
          <a:effectLst/>
        </p:spPr>
        <p:txBody>
          <a:bodyPr wrap="none" anchor="ctr"/>
          <a:lstStyle/>
          <a:p>
            <a:endParaRPr lang="en-US"/>
          </a:p>
        </p:txBody>
      </p:sp>
      <p:sp>
        <p:nvSpPr>
          <p:cNvPr id="98321" name="AutoShape 17"/>
          <p:cNvSpPr>
            <a:spLocks noChangeArrowheads="1"/>
          </p:cNvSpPr>
          <p:nvPr/>
        </p:nvSpPr>
        <p:spPr bwMode="auto">
          <a:xfrm rot="-4565819" flipH="1" flipV="1">
            <a:off x="1654175" y="2657475"/>
            <a:ext cx="512763" cy="258763"/>
          </a:xfrm>
          <a:prstGeom prst="leftArrow">
            <a:avLst>
              <a:gd name="adj1" fmla="val 49769"/>
              <a:gd name="adj2" fmla="val 49687"/>
            </a:avLst>
          </a:prstGeom>
          <a:solidFill>
            <a:srgbClr val="FF9933"/>
          </a:solidFill>
          <a:ln w="12700">
            <a:solidFill>
              <a:schemeClr val="tx1"/>
            </a:solidFill>
            <a:miter lim="800000"/>
            <a:headEnd type="none" w="sm" len="sm"/>
            <a:tailEnd type="none" w="sm" len="sm"/>
          </a:ln>
          <a:effectLst/>
        </p:spPr>
        <p:txBody>
          <a:bodyPr wrap="none" anchor="ctr"/>
          <a:lstStyle/>
          <a:p>
            <a:endParaRPr lang="en-US"/>
          </a:p>
        </p:txBody>
      </p:sp>
      <p:sp>
        <p:nvSpPr>
          <p:cNvPr id="98322" name="Rectangle 18"/>
          <p:cNvSpPr>
            <a:spLocks noChangeArrowheads="1"/>
          </p:cNvSpPr>
          <p:nvPr/>
        </p:nvSpPr>
        <p:spPr bwMode="auto">
          <a:xfrm>
            <a:off x="3730625" y="2141538"/>
            <a:ext cx="1976438" cy="274637"/>
          </a:xfrm>
          <a:prstGeom prst="rect">
            <a:avLst/>
          </a:prstGeom>
          <a:noFill/>
          <a:ln w="12700">
            <a:noFill/>
            <a:miter lim="800000"/>
            <a:headEnd type="none" w="sm" len="sm"/>
            <a:tailEnd type="none" w="sm" len="sm"/>
          </a:ln>
          <a:effectLst/>
        </p:spPr>
        <p:txBody>
          <a:bodyPr>
            <a:spAutoFit/>
          </a:bodyPr>
          <a:lstStyle/>
          <a:p>
            <a:r>
              <a:rPr lang="en-US" sz="1200"/>
              <a:t>Earth location </a:t>
            </a:r>
            <a:r>
              <a:rPr lang="en-US" sz="1200" i="1"/>
              <a:t>wrt</a:t>
            </a:r>
            <a:r>
              <a:rPr lang="en-US" sz="1200"/>
              <a:t> Sun</a:t>
            </a:r>
          </a:p>
        </p:txBody>
      </p:sp>
      <p:sp>
        <p:nvSpPr>
          <p:cNvPr id="98325" name="Rectangle 21"/>
          <p:cNvSpPr>
            <a:spLocks noChangeArrowheads="1"/>
          </p:cNvSpPr>
          <p:nvPr/>
        </p:nvSpPr>
        <p:spPr bwMode="auto">
          <a:xfrm>
            <a:off x="598488" y="2352675"/>
            <a:ext cx="1500187" cy="457200"/>
          </a:xfrm>
          <a:prstGeom prst="rect">
            <a:avLst/>
          </a:prstGeom>
          <a:noFill/>
          <a:ln w="12700">
            <a:noFill/>
            <a:miter lim="800000"/>
            <a:headEnd type="none" w="sm" len="sm"/>
            <a:tailEnd type="none" w="sm" len="sm"/>
          </a:ln>
          <a:effectLst/>
        </p:spPr>
        <p:txBody>
          <a:bodyPr>
            <a:spAutoFit/>
          </a:bodyPr>
          <a:lstStyle/>
          <a:p>
            <a:r>
              <a:rPr lang="en-US" sz="1200"/>
              <a:t>Spacecraft location</a:t>
            </a:r>
          </a:p>
          <a:p>
            <a:r>
              <a:rPr lang="en-US" sz="1200" i="1"/>
              <a:t>wrt </a:t>
            </a:r>
            <a:r>
              <a:rPr lang="en-US" sz="1200"/>
              <a:t>Mars</a:t>
            </a:r>
          </a:p>
        </p:txBody>
      </p:sp>
      <p:sp>
        <p:nvSpPr>
          <p:cNvPr id="98330" name="Rectangle 26"/>
          <p:cNvSpPr>
            <a:spLocks noChangeArrowheads="1"/>
          </p:cNvSpPr>
          <p:nvPr/>
        </p:nvSpPr>
        <p:spPr bwMode="auto">
          <a:xfrm>
            <a:off x="6099175" y="5048250"/>
            <a:ext cx="2617788" cy="274638"/>
          </a:xfrm>
          <a:prstGeom prst="rect">
            <a:avLst/>
          </a:prstGeom>
          <a:noFill/>
          <a:ln w="12700">
            <a:noFill/>
            <a:miter lim="800000"/>
            <a:headEnd type="none" w="sm" len="sm"/>
            <a:tailEnd type="none" w="sm" len="sm"/>
          </a:ln>
          <a:effectLst/>
        </p:spPr>
        <p:txBody>
          <a:bodyPr>
            <a:spAutoFit/>
          </a:bodyPr>
          <a:lstStyle/>
          <a:p>
            <a:pPr>
              <a:spcBef>
                <a:spcPct val="50000"/>
              </a:spcBef>
              <a:buFont typeface="Times" charset="0"/>
              <a:buNone/>
            </a:pPr>
            <a:r>
              <a:rPr lang="en-US" sz="1200" i="1" u="sng"/>
              <a:t>At Mars</a:t>
            </a:r>
            <a:endParaRPr lang="en-US" sz="1200"/>
          </a:p>
        </p:txBody>
      </p:sp>
      <p:sp>
        <p:nvSpPr>
          <p:cNvPr id="98331" name="Rectangle 27"/>
          <p:cNvSpPr>
            <a:spLocks noChangeArrowheads="1"/>
          </p:cNvSpPr>
          <p:nvPr/>
        </p:nvSpPr>
        <p:spPr bwMode="auto">
          <a:xfrm>
            <a:off x="6137275" y="5322888"/>
            <a:ext cx="1992313" cy="549275"/>
          </a:xfrm>
          <a:prstGeom prst="rect">
            <a:avLst/>
          </a:prstGeom>
          <a:solidFill>
            <a:srgbClr val="00FFFF"/>
          </a:solidFill>
          <a:ln w="12700">
            <a:noFill/>
            <a:miter lim="800000"/>
            <a:headEnd type="none" w="sm" len="sm"/>
            <a:tailEnd type="none" w="sm" len="sm"/>
          </a:ln>
          <a:effectLst/>
        </p:spPr>
        <p:txBody>
          <a:bodyPr>
            <a:spAutoFit/>
          </a:bodyPr>
          <a:lstStyle/>
          <a:p>
            <a:pPr>
              <a:spcBef>
                <a:spcPct val="50000"/>
              </a:spcBef>
              <a:buFont typeface="Times" charset="0"/>
              <a:buNone/>
            </a:pPr>
            <a:r>
              <a:rPr lang="en-US" sz="1200"/>
              <a:t>Earth location </a:t>
            </a:r>
            <a:r>
              <a:rPr lang="en-US" sz="1200" i="1"/>
              <a:t>wrt</a:t>
            </a:r>
            <a:r>
              <a:rPr lang="en-US" sz="1200"/>
              <a:t> Sun </a:t>
            </a:r>
          </a:p>
          <a:p>
            <a:pPr>
              <a:spcBef>
                <a:spcPct val="50000"/>
              </a:spcBef>
              <a:buFont typeface="Times" charset="0"/>
              <a:buNone/>
            </a:pPr>
            <a:r>
              <a:rPr lang="en-US" sz="1200"/>
              <a:t>Mars location </a:t>
            </a:r>
            <a:r>
              <a:rPr lang="en-US" sz="1200" i="1"/>
              <a:t>wrt</a:t>
            </a:r>
            <a:r>
              <a:rPr lang="en-US" sz="1200"/>
              <a:t> Sun </a:t>
            </a:r>
          </a:p>
        </p:txBody>
      </p:sp>
      <p:sp>
        <p:nvSpPr>
          <p:cNvPr id="98332" name="Rectangle 28"/>
          <p:cNvSpPr>
            <a:spLocks noChangeArrowheads="1"/>
          </p:cNvSpPr>
          <p:nvPr/>
        </p:nvSpPr>
        <p:spPr bwMode="auto">
          <a:xfrm>
            <a:off x="6130925" y="5872163"/>
            <a:ext cx="1992313" cy="293687"/>
          </a:xfrm>
          <a:prstGeom prst="rect">
            <a:avLst/>
          </a:prstGeom>
          <a:solidFill>
            <a:srgbClr val="FF9933"/>
          </a:solidFill>
          <a:ln w="12700">
            <a:noFill/>
            <a:miter lim="800000"/>
            <a:headEnd type="none" w="sm" len="sm"/>
            <a:tailEnd type="none" w="sm" len="sm"/>
          </a:ln>
          <a:effectLst/>
        </p:spPr>
        <p:txBody>
          <a:bodyPr>
            <a:spAutoFit/>
          </a:bodyPr>
          <a:lstStyle/>
          <a:p>
            <a:pPr>
              <a:lnSpc>
                <a:spcPct val="110000"/>
              </a:lnSpc>
            </a:pPr>
            <a:r>
              <a:rPr lang="en-US" sz="1200"/>
              <a:t>Spacecraft location </a:t>
            </a:r>
            <a:r>
              <a:rPr lang="en-US" sz="1200" i="1"/>
              <a:t>wrt </a:t>
            </a:r>
            <a:r>
              <a:rPr lang="en-US" sz="1200"/>
              <a:t>Mars</a:t>
            </a:r>
          </a:p>
        </p:txBody>
      </p:sp>
      <p:sp>
        <p:nvSpPr>
          <p:cNvPr id="98333" name="Rectangle 29"/>
          <p:cNvSpPr>
            <a:spLocks noChangeArrowheads="1"/>
          </p:cNvSpPr>
          <p:nvPr/>
        </p:nvSpPr>
        <p:spPr bwMode="auto">
          <a:xfrm>
            <a:off x="3429000" y="5326063"/>
            <a:ext cx="2709863" cy="549275"/>
          </a:xfrm>
          <a:prstGeom prst="rect">
            <a:avLst/>
          </a:prstGeom>
          <a:solidFill>
            <a:srgbClr val="00FFFF"/>
          </a:solidFill>
          <a:ln w="12700">
            <a:noFill/>
            <a:miter lim="800000"/>
            <a:headEnd type="none" w="sm" len="sm"/>
            <a:tailEnd type="none" w="sm" len="sm"/>
          </a:ln>
          <a:effectLst/>
        </p:spPr>
        <p:txBody>
          <a:bodyPr>
            <a:spAutoFit/>
          </a:bodyPr>
          <a:lstStyle/>
          <a:p>
            <a:pPr>
              <a:spcBef>
                <a:spcPct val="50000"/>
              </a:spcBef>
              <a:buFont typeface="Times" charset="0"/>
              <a:buNone/>
            </a:pPr>
            <a:r>
              <a:rPr lang="en-US" sz="1200"/>
              <a:t>Earth location </a:t>
            </a:r>
            <a:r>
              <a:rPr lang="en-US" sz="1200" i="1"/>
              <a:t>wrt</a:t>
            </a:r>
            <a:r>
              <a:rPr lang="en-US" sz="1200"/>
              <a:t> Sun </a:t>
            </a:r>
          </a:p>
          <a:p>
            <a:pPr>
              <a:spcBef>
                <a:spcPct val="50000"/>
              </a:spcBef>
              <a:buFont typeface="Times" charset="0"/>
              <a:buNone/>
            </a:pPr>
            <a:r>
              <a:rPr lang="en-US" sz="1200"/>
              <a:t>Mars location </a:t>
            </a:r>
            <a:r>
              <a:rPr lang="en-US" sz="1200" i="1"/>
              <a:t>wrt</a:t>
            </a:r>
            <a:r>
              <a:rPr lang="en-US" sz="1200"/>
              <a:t> Sun </a:t>
            </a:r>
          </a:p>
        </p:txBody>
      </p:sp>
      <p:sp>
        <p:nvSpPr>
          <p:cNvPr id="98334" name="AutoShape 30"/>
          <p:cNvSpPr>
            <a:spLocks noChangeArrowheads="1"/>
          </p:cNvSpPr>
          <p:nvPr/>
        </p:nvSpPr>
        <p:spPr bwMode="auto">
          <a:xfrm>
            <a:off x="5043488" y="5326063"/>
            <a:ext cx="925512" cy="549275"/>
          </a:xfrm>
          <a:custGeom>
            <a:avLst/>
            <a:gdLst>
              <a:gd name="G0" fmla="+- 15931 0 0"/>
              <a:gd name="G1" fmla="+- 4515 0 0"/>
              <a:gd name="G2" fmla="+- 21600 0 4515"/>
              <a:gd name="G3" fmla="+- 10800 0 4515"/>
              <a:gd name="G4" fmla="+- 21600 0 15931"/>
              <a:gd name="G5" fmla="*/ G4 G3 10800"/>
              <a:gd name="G6" fmla="+- 21600 0 G5"/>
              <a:gd name="T0" fmla="*/ 15931 w 21600"/>
              <a:gd name="T1" fmla="*/ 0 h 21600"/>
              <a:gd name="T2" fmla="*/ 0 w 21600"/>
              <a:gd name="T3" fmla="*/ 10800 h 21600"/>
              <a:gd name="T4" fmla="*/ 15931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931" y="0"/>
                </a:moveTo>
                <a:lnTo>
                  <a:pt x="15931" y="4515"/>
                </a:lnTo>
                <a:lnTo>
                  <a:pt x="3375" y="4515"/>
                </a:lnTo>
                <a:lnTo>
                  <a:pt x="3375" y="17085"/>
                </a:lnTo>
                <a:lnTo>
                  <a:pt x="15931" y="17085"/>
                </a:lnTo>
                <a:lnTo>
                  <a:pt x="15931" y="21600"/>
                </a:lnTo>
                <a:lnTo>
                  <a:pt x="21600" y="10800"/>
                </a:lnTo>
                <a:close/>
              </a:path>
              <a:path w="21600" h="21600">
                <a:moveTo>
                  <a:pt x="1350" y="4515"/>
                </a:moveTo>
                <a:lnTo>
                  <a:pt x="1350" y="17085"/>
                </a:lnTo>
                <a:lnTo>
                  <a:pt x="2700" y="17085"/>
                </a:lnTo>
                <a:lnTo>
                  <a:pt x="2700" y="4515"/>
                </a:lnTo>
                <a:close/>
              </a:path>
              <a:path w="21600" h="21600">
                <a:moveTo>
                  <a:pt x="0" y="4515"/>
                </a:moveTo>
                <a:lnTo>
                  <a:pt x="0" y="17085"/>
                </a:lnTo>
                <a:lnTo>
                  <a:pt x="675" y="17085"/>
                </a:lnTo>
                <a:lnTo>
                  <a:pt x="675" y="4515"/>
                </a:lnTo>
                <a:close/>
              </a:path>
            </a:pathLst>
          </a:custGeom>
          <a:solidFill>
            <a:srgbClr val="FFFFFF"/>
          </a:solidFill>
          <a:ln w="12700">
            <a:solidFill>
              <a:schemeClr val="tx1"/>
            </a:solidFill>
            <a:miter lim="800000"/>
            <a:headEnd type="none" w="sm" len="sm"/>
            <a:tailEnd type="none" w="sm" len="sm"/>
          </a:ln>
          <a:effectLst/>
        </p:spPr>
        <p:txBody>
          <a:bodyPr wrap="none" anchor="ct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bwMode="gray">
          <a:xfrm>
            <a:off x="598488" y="317500"/>
            <a:ext cx="7848600" cy="533400"/>
          </a:xfrm>
          <a:noFill/>
          <a:ln/>
        </p:spPr>
        <p:txBody>
          <a:bodyPr lIns="90487" tIns="44450" rIns="90487" bIns="44450" anchor="b" anchorCtr="1">
            <a:normAutofit fontScale="90000"/>
          </a:bodyPr>
          <a:lstStyle/>
          <a:p>
            <a:pPr>
              <a:lnSpc>
                <a:spcPct val="85000"/>
              </a:lnSpc>
            </a:pPr>
            <a:r>
              <a:rPr lang="en-US" sz="2000" b="1">
                <a:solidFill>
                  <a:srgbClr val="4566B5"/>
                </a:solidFill>
                <a:latin typeface="Arial" charset="0"/>
              </a:rPr>
              <a:t>Design</a:t>
            </a:r>
            <a:r>
              <a:rPr lang="en-US" sz="3200" b="1">
                <a:solidFill>
                  <a:srgbClr val="4566B5"/>
                </a:solidFill>
                <a:latin typeface="Arial" charset="0"/>
              </a:rPr>
              <a:t/>
            </a:r>
            <a:br>
              <a:rPr lang="en-US" sz="3200" b="1">
                <a:solidFill>
                  <a:srgbClr val="4566B5"/>
                </a:solidFill>
                <a:latin typeface="Arial" charset="0"/>
              </a:rPr>
            </a:br>
            <a:r>
              <a:rPr lang="en-US" sz="3200" b="1">
                <a:solidFill>
                  <a:srgbClr val="4566B5"/>
                </a:solidFill>
                <a:latin typeface="Arial" charset="0"/>
              </a:rPr>
              <a:t>Dynamic Topology</a:t>
            </a:r>
          </a:p>
        </p:txBody>
      </p:sp>
      <p:sp>
        <p:nvSpPr>
          <p:cNvPr id="110596" name="Text Box 4"/>
          <p:cNvSpPr txBox="1">
            <a:spLocks noChangeArrowheads="1"/>
          </p:cNvSpPr>
          <p:nvPr/>
        </p:nvSpPr>
        <p:spPr bwMode="auto">
          <a:xfrm>
            <a:off x="598488" y="1981200"/>
            <a:ext cx="7918450" cy="366713"/>
          </a:xfrm>
          <a:prstGeom prst="rect">
            <a:avLst/>
          </a:prstGeom>
          <a:noFill/>
          <a:ln w="12700">
            <a:noFill/>
            <a:miter lim="800000"/>
            <a:headEnd type="none" w="sm" len="sm"/>
            <a:tailEnd type="none" w="sm" len="sm"/>
          </a:ln>
          <a:effectLst/>
        </p:spPr>
        <p:txBody>
          <a:bodyPr>
            <a:spAutoFit/>
          </a:bodyPr>
          <a:lstStyle/>
          <a:p>
            <a:pPr algn="ctr" defTabSz="461963">
              <a:spcBef>
                <a:spcPct val="50000"/>
              </a:spcBef>
              <a:buFont typeface="Times" charset="0"/>
              <a:buNone/>
            </a:pPr>
            <a:r>
              <a:rPr lang="en-US" sz="1800" b="1"/>
              <a:t>TRAJECTORY STATES EXAMPLE</a:t>
            </a:r>
            <a:r>
              <a:rPr lang="en-US" sz="1200" i="1" u="sng"/>
              <a:t>		</a:t>
            </a:r>
            <a:endParaRPr lang="en-US" sz="1200"/>
          </a:p>
        </p:txBody>
      </p:sp>
      <p:sp>
        <p:nvSpPr>
          <p:cNvPr id="110619" name="Rectangle 27"/>
          <p:cNvSpPr>
            <a:spLocks noGrp="1" noChangeArrowheads="1"/>
          </p:cNvSpPr>
          <p:nvPr>
            <p:ph type="body" idx="1"/>
          </p:nvPr>
        </p:nvSpPr>
        <p:spPr>
          <a:xfrm>
            <a:off x="381000" y="1155700"/>
            <a:ext cx="8335963" cy="615950"/>
          </a:xfrm>
          <a:noFill/>
          <a:ln/>
        </p:spPr>
        <p:txBody>
          <a:bodyPr/>
          <a:lstStyle/>
          <a:p>
            <a:pPr>
              <a:lnSpc>
                <a:spcPct val="90000"/>
              </a:lnSpc>
            </a:pPr>
            <a:r>
              <a:rPr lang="en-US" sz="1800"/>
              <a:t>A graph state variable topology may be changed over time by adding or deleting nodes or direct relationships.</a:t>
            </a:r>
          </a:p>
        </p:txBody>
      </p:sp>
      <p:grpSp>
        <p:nvGrpSpPr>
          <p:cNvPr id="2" name="Group 28"/>
          <p:cNvGrpSpPr>
            <a:grpSpLocks/>
          </p:cNvGrpSpPr>
          <p:nvPr/>
        </p:nvGrpSpPr>
        <p:grpSpPr bwMode="auto">
          <a:xfrm>
            <a:off x="512763" y="2566988"/>
            <a:ext cx="8288337" cy="3586162"/>
            <a:chOff x="395" y="1417"/>
            <a:chExt cx="5221" cy="2259"/>
          </a:xfrm>
        </p:grpSpPr>
        <p:sp>
          <p:nvSpPr>
            <p:cNvPr id="110621" name="Text Box 29"/>
            <p:cNvSpPr txBox="1">
              <a:spLocks noChangeArrowheads="1"/>
            </p:cNvSpPr>
            <p:nvPr/>
          </p:nvSpPr>
          <p:spPr bwMode="auto">
            <a:xfrm>
              <a:off x="479" y="1417"/>
              <a:ext cx="4502" cy="231"/>
            </a:xfrm>
            <a:prstGeom prst="rect">
              <a:avLst/>
            </a:prstGeom>
            <a:noFill/>
            <a:ln w="12700">
              <a:noFill/>
              <a:miter lim="800000"/>
              <a:headEnd type="none" w="sm" len="sm"/>
              <a:tailEnd type="none" w="sm" len="sm"/>
            </a:ln>
            <a:effectLst/>
          </p:spPr>
          <p:txBody>
            <a:bodyPr>
              <a:spAutoFit/>
            </a:bodyPr>
            <a:lstStyle/>
            <a:p>
              <a:pPr defTabSz="461963">
                <a:spcBef>
                  <a:spcPct val="50000"/>
                </a:spcBef>
                <a:buFont typeface="Times" charset="0"/>
                <a:buNone/>
              </a:pPr>
              <a:r>
                <a:rPr lang="en-US" sz="1200" i="1" u="sng"/>
                <a:t>		</a:t>
              </a:r>
              <a:r>
                <a:rPr lang="en-US" sz="1800" i="1" u="sng">
                  <a:latin typeface="Arial" charset="0"/>
                </a:rPr>
                <a:t>At launch		Interplanetary Cruise			At Mars</a:t>
              </a:r>
            </a:p>
          </p:txBody>
        </p:sp>
        <p:grpSp>
          <p:nvGrpSpPr>
            <p:cNvPr id="3" name="Group 30"/>
            <p:cNvGrpSpPr>
              <a:grpSpLocks/>
            </p:cNvGrpSpPr>
            <p:nvPr/>
          </p:nvGrpSpPr>
          <p:grpSpPr bwMode="auto">
            <a:xfrm>
              <a:off x="782" y="1787"/>
              <a:ext cx="1039" cy="1774"/>
              <a:chOff x="782" y="1787"/>
              <a:chExt cx="1039" cy="1774"/>
            </a:xfrm>
          </p:grpSpPr>
          <p:grpSp>
            <p:nvGrpSpPr>
              <p:cNvPr id="4" name="Group 31"/>
              <p:cNvGrpSpPr>
                <a:grpSpLocks/>
              </p:cNvGrpSpPr>
              <p:nvPr/>
            </p:nvGrpSpPr>
            <p:grpSpPr bwMode="auto">
              <a:xfrm>
                <a:off x="782" y="1787"/>
                <a:ext cx="1039" cy="1774"/>
                <a:chOff x="782" y="1787"/>
                <a:chExt cx="1039" cy="1774"/>
              </a:xfrm>
            </p:grpSpPr>
            <p:sp>
              <p:nvSpPr>
                <p:cNvPr id="110624" name="Oval 32"/>
                <p:cNvSpPr>
                  <a:spLocks noChangeAspect="1" noChangeArrowheads="1"/>
                </p:cNvSpPr>
                <p:nvPr/>
              </p:nvSpPr>
              <p:spPr bwMode="auto">
                <a:xfrm>
                  <a:off x="1213" y="1787"/>
                  <a:ext cx="150" cy="150"/>
                </a:xfrm>
                <a:prstGeom prst="ellipse">
                  <a:avLst/>
                </a:prstGeom>
                <a:gradFill rotWithShape="0">
                  <a:gsLst>
                    <a:gs pos="0">
                      <a:srgbClr val="FFFF00"/>
                    </a:gs>
                    <a:gs pos="100000">
                      <a:srgbClr val="FFFF00">
                        <a:gamma/>
                        <a:shade val="79608"/>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110625" name="Oval 33"/>
                <p:cNvSpPr>
                  <a:spLocks noChangeAspect="1" noChangeArrowheads="1"/>
                </p:cNvSpPr>
                <p:nvPr/>
              </p:nvSpPr>
              <p:spPr bwMode="auto">
                <a:xfrm>
                  <a:off x="782" y="2595"/>
                  <a:ext cx="150" cy="149"/>
                </a:xfrm>
                <a:prstGeom prst="ellipse">
                  <a:avLst/>
                </a:prstGeom>
                <a:gradFill rotWithShape="0">
                  <a:gsLst>
                    <a:gs pos="0">
                      <a:srgbClr val="00CCFF"/>
                    </a:gs>
                    <a:gs pos="100000">
                      <a:srgbClr val="00CCFF">
                        <a:gamma/>
                        <a:shade val="46275"/>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110626" name="Oval 34"/>
                <p:cNvSpPr>
                  <a:spLocks noChangeAspect="1" noChangeArrowheads="1"/>
                </p:cNvSpPr>
                <p:nvPr/>
              </p:nvSpPr>
              <p:spPr bwMode="auto">
                <a:xfrm>
                  <a:off x="1671" y="2594"/>
                  <a:ext cx="150" cy="150"/>
                </a:xfrm>
                <a:prstGeom prst="ellipse">
                  <a:avLst/>
                </a:prstGeom>
                <a:gradFill rotWithShape="0">
                  <a:gsLst>
                    <a:gs pos="0">
                      <a:srgbClr val="FF9900"/>
                    </a:gs>
                    <a:gs pos="100000">
                      <a:srgbClr val="FF9900">
                        <a:gamma/>
                        <a:shade val="63137"/>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110627" name="Oval 35"/>
                <p:cNvSpPr>
                  <a:spLocks noChangeAspect="1" noChangeArrowheads="1"/>
                </p:cNvSpPr>
                <p:nvPr/>
              </p:nvSpPr>
              <p:spPr bwMode="auto">
                <a:xfrm>
                  <a:off x="1213" y="3411"/>
                  <a:ext cx="150" cy="150"/>
                </a:xfrm>
                <a:prstGeom prst="ellipse">
                  <a:avLst/>
                </a:prstGeom>
                <a:gradFill rotWithShape="0">
                  <a:gsLst>
                    <a:gs pos="0">
                      <a:srgbClr val="FA5E6F"/>
                    </a:gs>
                    <a:gs pos="100000">
                      <a:srgbClr val="FA5E6F">
                        <a:gamma/>
                        <a:shade val="46275"/>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grpSp>
          <p:sp>
            <p:nvSpPr>
              <p:cNvPr id="110628" name="Line 36"/>
              <p:cNvSpPr>
                <a:spLocks noChangeShapeType="1"/>
              </p:cNvSpPr>
              <p:nvPr/>
            </p:nvSpPr>
            <p:spPr bwMode="auto">
              <a:xfrm flipH="1">
                <a:off x="863" y="1920"/>
                <a:ext cx="385" cy="673"/>
              </a:xfrm>
              <a:prstGeom prst="line">
                <a:avLst/>
              </a:prstGeom>
              <a:noFill/>
              <a:ln w="44450">
                <a:solidFill>
                  <a:schemeClr val="tx1"/>
                </a:solidFill>
                <a:round/>
                <a:headEnd type="none" w="sm" len="sm"/>
                <a:tailEnd type="triangle" w="lg" len="med"/>
              </a:ln>
              <a:effectLst/>
            </p:spPr>
            <p:txBody>
              <a:bodyPr wrap="none" anchor="ctr"/>
              <a:lstStyle/>
              <a:p>
                <a:endParaRPr lang="en-US"/>
              </a:p>
            </p:txBody>
          </p:sp>
          <p:sp>
            <p:nvSpPr>
              <p:cNvPr id="110629" name="Line 37"/>
              <p:cNvSpPr>
                <a:spLocks noChangeShapeType="1"/>
              </p:cNvSpPr>
              <p:nvPr/>
            </p:nvSpPr>
            <p:spPr bwMode="auto">
              <a:xfrm>
                <a:off x="1332" y="1920"/>
                <a:ext cx="385" cy="673"/>
              </a:xfrm>
              <a:prstGeom prst="line">
                <a:avLst/>
              </a:prstGeom>
              <a:noFill/>
              <a:ln w="44450">
                <a:solidFill>
                  <a:schemeClr val="tx1"/>
                </a:solidFill>
                <a:round/>
                <a:headEnd type="none" w="sm" len="sm"/>
                <a:tailEnd type="triangle" w="lg" len="med"/>
              </a:ln>
              <a:effectLst/>
            </p:spPr>
            <p:txBody>
              <a:bodyPr wrap="none" anchor="ctr"/>
              <a:lstStyle/>
              <a:p>
                <a:endParaRPr lang="en-US"/>
              </a:p>
            </p:txBody>
          </p:sp>
          <p:sp>
            <p:nvSpPr>
              <p:cNvPr id="110630" name="Line 38"/>
              <p:cNvSpPr>
                <a:spLocks noChangeShapeType="1"/>
              </p:cNvSpPr>
              <p:nvPr/>
            </p:nvSpPr>
            <p:spPr bwMode="auto">
              <a:xfrm>
                <a:off x="879" y="2737"/>
                <a:ext cx="385" cy="673"/>
              </a:xfrm>
              <a:prstGeom prst="line">
                <a:avLst/>
              </a:prstGeom>
              <a:noFill/>
              <a:ln w="44450">
                <a:solidFill>
                  <a:schemeClr val="tx1"/>
                </a:solidFill>
                <a:round/>
                <a:headEnd type="none" w="sm" len="sm"/>
                <a:tailEnd type="triangle" w="lg" len="med"/>
              </a:ln>
              <a:effectLst/>
            </p:spPr>
            <p:txBody>
              <a:bodyPr wrap="none" anchor="ctr"/>
              <a:lstStyle/>
              <a:p>
                <a:endParaRPr lang="en-US"/>
              </a:p>
            </p:txBody>
          </p:sp>
        </p:grpSp>
        <p:grpSp>
          <p:nvGrpSpPr>
            <p:cNvPr id="5" name="Group 39"/>
            <p:cNvGrpSpPr>
              <a:grpSpLocks/>
            </p:cNvGrpSpPr>
            <p:nvPr/>
          </p:nvGrpSpPr>
          <p:grpSpPr bwMode="auto">
            <a:xfrm>
              <a:off x="2431" y="1785"/>
              <a:ext cx="1039" cy="1774"/>
              <a:chOff x="782" y="1787"/>
              <a:chExt cx="1039" cy="1774"/>
            </a:xfrm>
          </p:grpSpPr>
          <p:sp>
            <p:nvSpPr>
              <p:cNvPr id="110632" name="Oval 40"/>
              <p:cNvSpPr>
                <a:spLocks noChangeAspect="1" noChangeArrowheads="1"/>
              </p:cNvSpPr>
              <p:nvPr/>
            </p:nvSpPr>
            <p:spPr bwMode="auto">
              <a:xfrm>
                <a:off x="1213" y="1787"/>
                <a:ext cx="150" cy="150"/>
              </a:xfrm>
              <a:prstGeom prst="ellipse">
                <a:avLst/>
              </a:prstGeom>
              <a:gradFill rotWithShape="0">
                <a:gsLst>
                  <a:gs pos="0">
                    <a:srgbClr val="FFFF00"/>
                  </a:gs>
                  <a:gs pos="100000">
                    <a:srgbClr val="FFFF00">
                      <a:gamma/>
                      <a:shade val="79608"/>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110633" name="Oval 41"/>
              <p:cNvSpPr>
                <a:spLocks noChangeAspect="1" noChangeArrowheads="1"/>
              </p:cNvSpPr>
              <p:nvPr/>
            </p:nvSpPr>
            <p:spPr bwMode="auto">
              <a:xfrm>
                <a:off x="782" y="2595"/>
                <a:ext cx="150" cy="149"/>
              </a:xfrm>
              <a:prstGeom prst="ellipse">
                <a:avLst/>
              </a:prstGeom>
              <a:gradFill rotWithShape="0">
                <a:gsLst>
                  <a:gs pos="0">
                    <a:srgbClr val="00CCFF"/>
                  </a:gs>
                  <a:gs pos="100000">
                    <a:srgbClr val="00CCFF">
                      <a:gamma/>
                      <a:shade val="46275"/>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110634" name="Oval 42"/>
              <p:cNvSpPr>
                <a:spLocks noChangeAspect="1" noChangeArrowheads="1"/>
              </p:cNvSpPr>
              <p:nvPr/>
            </p:nvSpPr>
            <p:spPr bwMode="auto">
              <a:xfrm>
                <a:off x="1671" y="2594"/>
                <a:ext cx="150" cy="150"/>
              </a:xfrm>
              <a:prstGeom prst="ellipse">
                <a:avLst/>
              </a:prstGeom>
              <a:gradFill rotWithShape="0">
                <a:gsLst>
                  <a:gs pos="0">
                    <a:srgbClr val="FF9900"/>
                  </a:gs>
                  <a:gs pos="100000">
                    <a:srgbClr val="FF9900">
                      <a:gamma/>
                      <a:shade val="63137"/>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110635" name="Oval 43"/>
              <p:cNvSpPr>
                <a:spLocks noChangeAspect="1" noChangeArrowheads="1"/>
              </p:cNvSpPr>
              <p:nvPr/>
            </p:nvSpPr>
            <p:spPr bwMode="auto">
              <a:xfrm>
                <a:off x="1213" y="3411"/>
                <a:ext cx="150" cy="150"/>
              </a:xfrm>
              <a:prstGeom prst="ellipse">
                <a:avLst/>
              </a:prstGeom>
              <a:gradFill rotWithShape="0">
                <a:gsLst>
                  <a:gs pos="0">
                    <a:srgbClr val="FA5E6F"/>
                  </a:gs>
                  <a:gs pos="100000">
                    <a:srgbClr val="FA5E6F">
                      <a:gamma/>
                      <a:shade val="46275"/>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grpSp>
        <p:sp>
          <p:nvSpPr>
            <p:cNvPr id="110636" name="Line 44"/>
            <p:cNvSpPr>
              <a:spLocks noChangeShapeType="1"/>
            </p:cNvSpPr>
            <p:nvPr/>
          </p:nvSpPr>
          <p:spPr bwMode="auto">
            <a:xfrm flipH="1">
              <a:off x="2512" y="1918"/>
              <a:ext cx="385" cy="673"/>
            </a:xfrm>
            <a:prstGeom prst="line">
              <a:avLst/>
            </a:prstGeom>
            <a:noFill/>
            <a:ln w="44450">
              <a:solidFill>
                <a:srgbClr val="00FFFF"/>
              </a:solidFill>
              <a:round/>
              <a:headEnd type="none" w="sm" len="sm"/>
              <a:tailEnd type="triangle" w="lg" len="med"/>
            </a:ln>
            <a:effectLst/>
          </p:spPr>
          <p:txBody>
            <a:bodyPr wrap="none" anchor="ctr"/>
            <a:lstStyle/>
            <a:p>
              <a:endParaRPr lang="en-US"/>
            </a:p>
          </p:txBody>
        </p:sp>
        <p:sp>
          <p:nvSpPr>
            <p:cNvPr id="110637" name="Line 45"/>
            <p:cNvSpPr>
              <a:spLocks noChangeShapeType="1"/>
            </p:cNvSpPr>
            <p:nvPr/>
          </p:nvSpPr>
          <p:spPr bwMode="auto">
            <a:xfrm>
              <a:off x="2981" y="1918"/>
              <a:ext cx="385" cy="673"/>
            </a:xfrm>
            <a:prstGeom prst="line">
              <a:avLst/>
            </a:prstGeom>
            <a:noFill/>
            <a:ln w="44450">
              <a:solidFill>
                <a:srgbClr val="00FFFF"/>
              </a:solidFill>
              <a:round/>
              <a:headEnd type="none" w="sm" len="sm"/>
              <a:tailEnd type="triangle" w="lg" len="med"/>
            </a:ln>
            <a:effectLst/>
          </p:spPr>
          <p:txBody>
            <a:bodyPr wrap="none" anchor="ctr"/>
            <a:lstStyle/>
            <a:p>
              <a:endParaRPr lang="en-US"/>
            </a:p>
          </p:txBody>
        </p:sp>
        <p:sp>
          <p:nvSpPr>
            <p:cNvPr id="110638" name="Line 46"/>
            <p:cNvSpPr>
              <a:spLocks noChangeShapeType="1"/>
            </p:cNvSpPr>
            <p:nvPr/>
          </p:nvSpPr>
          <p:spPr bwMode="auto">
            <a:xfrm flipH="1">
              <a:off x="2936" y="1930"/>
              <a:ext cx="0" cy="1481"/>
            </a:xfrm>
            <a:prstGeom prst="line">
              <a:avLst/>
            </a:prstGeom>
            <a:noFill/>
            <a:ln w="44450">
              <a:solidFill>
                <a:schemeClr val="tx1"/>
              </a:solidFill>
              <a:round/>
              <a:headEnd type="none" w="sm" len="sm"/>
              <a:tailEnd type="triangle" w="lg" len="med"/>
            </a:ln>
            <a:effectLst/>
          </p:spPr>
          <p:txBody>
            <a:bodyPr wrap="none" anchor="ctr"/>
            <a:lstStyle/>
            <a:p>
              <a:endParaRPr lang="en-US"/>
            </a:p>
          </p:txBody>
        </p:sp>
        <p:grpSp>
          <p:nvGrpSpPr>
            <p:cNvPr id="6" name="Group 47"/>
            <p:cNvGrpSpPr>
              <a:grpSpLocks/>
            </p:cNvGrpSpPr>
            <p:nvPr/>
          </p:nvGrpSpPr>
          <p:grpSpPr bwMode="auto">
            <a:xfrm>
              <a:off x="4076" y="1780"/>
              <a:ext cx="1039" cy="1774"/>
              <a:chOff x="782" y="1787"/>
              <a:chExt cx="1039" cy="1774"/>
            </a:xfrm>
          </p:grpSpPr>
          <p:sp>
            <p:nvSpPr>
              <p:cNvPr id="110640" name="Oval 48"/>
              <p:cNvSpPr>
                <a:spLocks noChangeAspect="1" noChangeArrowheads="1"/>
              </p:cNvSpPr>
              <p:nvPr/>
            </p:nvSpPr>
            <p:spPr bwMode="auto">
              <a:xfrm>
                <a:off x="1213" y="1787"/>
                <a:ext cx="150" cy="150"/>
              </a:xfrm>
              <a:prstGeom prst="ellipse">
                <a:avLst/>
              </a:prstGeom>
              <a:gradFill rotWithShape="0">
                <a:gsLst>
                  <a:gs pos="0">
                    <a:srgbClr val="FFFF00"/>
                  </a:gs>
                  <a:gs pos="100000">
                    <a:srgbClr val="FFFF00">
                      <a:gamma/>
                      <a:shade val="79608"/>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110641" name="Oval 49"/>
              <p:cNvSpPr>
                <a:spLocks noChangeAspect="1" noChangeArrowheads="1"/>
              </p:cNvSpPr>
              <p:nvPr/>
            </p:nvSpPr>
            <p:spPr bwMode="auto">
              <a:xfrm>
                <a:off x="782" y="2595"/>
                <a:ext cx="150" cy="149"/>
              </a:xfrm>
              <a:prstGeom prst="ellipse">
                <a:avLst/>
              </a:prstGeom>
              <a:gradFill rotWithShape="0">
                <a:gsLst>
                  <a:gs pos="0">
                    <a:srgbClr val="00CCFF"/>
                  </a:gs>
                  <a:gs pos="100000">
                    <a:srgbClr val="00CCFF">
                      <a:gamma/>
                      <a:shade val="46275"/>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110642" name="Oval 50"/>
              <p:cNvSpPr>
                <a:spLocks noChangeAspect="1" noChangeArrowheads="1"/>
              </p:cNvSpPr>
              <p:nvPr/>
            </p:nvSpPr>
            <p:spPr bwMode="auto">
              <a:xfrm>
                <a:off x="1671" y="2594"/>
                <a:ext cx="150" cy="150"/>
              </a:xfrm>
              <a:prstGeom prst="ellipse">
                <a:avLst/>
              </a:prstGeom>
              <a:gradFill rotWithShape="0">
                <a:gsLst>
                  <a:gs pos="0">
                    <a:srgbClr val="FF9900"/>
                  </a:gs>
                  <a:gs pos="100000">
                    <a:srgbClr val="FF9900">
                      <a:gamma/>
                      <a:shade val="63137"/>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sp>
            <p:nvSpPr>
              <p:cNvPr id="110643" name="Oval 51"/>
              <p:cNvSpPr>
                <a:spLocks noChangeAspect="1" noChangeArrowheads="1"/>
              </p:cNvSpPr>
              <p:nvPr/>
            </p:nvSpPr>
            <p:spPr bwMode="auto">
              <a:xfrm>
                <a:off x="1213" y="3411"/>
                <a:ext cx="150" cy="150"/>
              </a:xfrm>
              <a:prstGeom prst="ellipse">
                <a:avLst/>
              </a:prstGeom>
              <a:gradFill rotWithShape="0">
                <a:gsLst>
                  <a:gs pos="0">
                    <a:srgbClr val="FA5E6F"/>
                  </a:gs>
                  <a:gs pos="100000">
                    <a:srgbClr val="FA5E6F">
                      <a:gamma/>
                      <a:shade val="46275"/>
                      <a:invGamma/>
                    </a:srgbClr>
                  </a:gs>
                </a:gsLst>
                <a:path path="shape">
                  <a:fillToRect l="50000" t="50000" r="50000" b="50000"/>
                </a:path>
              </a:gradFill>
              <a:ln w="12700">
                <a:noFill/>
                <a:round/>
                <a:headEnd type="none" w="sm" len="sm"/>
                <a:tailEnd type="none" w="sm" len="sm"/>
              </a:ln>
              <a:effectLst/>
            </p:spPr>
            <p:txBody>
              <a:bodyPr wrap="none" anchor="ctr"/>
              <a:lstStyle/>
              <a:p>
                <a:endParaRPr lang="en-US"/>
              </a:p>
            </p:txBody>
          </p:sp>
        </p:grpSp>
        <p:sp>
          <p:nvSpPr>
            <p:cNvPr id="110644" name="Line 52"/>
            <p:cNvSpPr>
              <a:spLocks noChangeShapeType="1"/>
            </p:cNvSpPr>
            <p:nvPr/>
          </p:nvSpPr>
          <p:spPr bwMode="auto">
            <a:xfrm flipH="1">
              <a:off x="4157" y="1913"/>
              <a:ext cx="385" cy="673"/>
            </a:xfrm>
            <a:prstGeom prst="line">
              <a:avLst/>
            </a:prstGeom>
            <a:noFill/>
            <a:ln w="44450">
              <a:solidFill>
                <a:srgbClr val="00FFFF"/>
              </a:solidFill>
              <a:round/>
              <a:headEnd type="none" w="sm" len="sm"/>
              <a:tailEnd type="triangle" w="lg" len="med"/>
            </a:ln>
            <a:effectLst/>
          </p:spPr>
          <p:txBody>
            <a:bodyPr wrap="none" anchor="ctr"/>
            <a:lstStyle/>
            <a:p>
              <a:endParaRPr lang="en-US"/>
            </a:p>
          </p:txBody>
        </p:sp>
        <p:sp>
          <p:nvSpPr>
            <p:cNvPr id="110645" name="Line 53"/>
            <p:cNvSpPr>
              <a:spLocks noChangeShapeType="1"/>
            </p:cNvSpPr>
            <p:nvPr/>
          </p:nvSpPr>
          <p:spPr bwMode="auto">
            <a:xfrm>
              <a:off x="4626" y="1913"/>
              <a:ext cx="385" cy="673"/>
            </a:xfrm>
            <a:prstGeom prst="line">
              <a:avLst/>
            </a:prstGeom>
            <a:noFill/>
            <a:ln w="44450">
              <a:solidFill>
                <a:srgbClr val="00FFFF"/>
              </a:solidFill>
              <a:round/>
              <a:headEnd type="none" w="sm" len="sm"/>
              <a:tailEnd type="triangle" w="lg" len="med"/>
            </a:ln>
            <a:effectLst/>
          </p:spPr>
          <p:txBody>
            <a:bodyPr wrap="none" anchor="ctr"/>
            <a:lstStyle/>
            <a:p>
              <a:endParaRPr lang="en-US"/>
            </a:p>
          </p:txBody>
        </p:sp>
        <p:sp>
          <p:nvSpPr>
            <p:cNvPr id="110646" name="Line 54"/>
            <p:cNvSpPr>
              <a:spLocks noChangeShapeType="1"/>
            </p:cNvSpPr>
            <p:nvPr/>
          </p:nvSpPr>
          <p:spPr bwMode="auto">
            <a:xfrm flipH="1">
              <a:off x="4608" y="2730"/>
              <a:ext cx="403" cy="679"/>
            </a:xfrm>
            <a:prstGeom prst="line">
              <a:avLst/>
            </a:prstGeom>
            <a:noFill/>
            <a:ln w="44450">
              <a:solidFill>
                <a:schemeClr val="tx1"/>
              </a:solidFill>
              <a:round/>
              <a:headEnd type="none" w="sm" len="sm"/>
              <a:tailEnd type="triangle" w="lg" len="med"/>
            </a:ln>
            <a:effectLst/>
          </p:spPr>
          <p:txBody>
            <a:bodyPr wrap="none" anchor="ctr"/>
            <a:lstStyle/>
            <a:p>
              <a:endParaRPr lang="en-US"/>
            </a:p>
          </p:txBody>
        </p:sp>
        <p:sp>
          <p:nvSpPr>
            <p:cNvPr id="110647" name="Rectangle 55"/>
            <p:cNvSpPr>
              <a:spLocks noChangeArrowheads="1"/>
            </p:cNvSpPr>
            <p:nvPr/>
          </p:nvSpPr>
          <p:spPr bwMode="auto">
            <a:xfrm>
              <a:off x="1596" y="2736"/>
              <a:ext cx="452" cy="231"/>
            </a:xfrm>
            <a:prstGeom prst="rect">
              <a:avLst/>
            </a:prstGeom>
            <a:noFill/>
            <a:ln w="12700">
              <a:noFill/>
              <a:miter lim="800000"/>
              <a:headEnd type="none" w="sm" len="sm"/>
              <a:tailEnd type="none" w="sm" len="sm"/>
            </a:ln>
            <a:effectLst/>
          </p:spPr>
          <p:txBody>
            <a:bodyPr wrap="none">
              <a:spAutoFit/>
            </a:bodyPr>
            <a:lstStyle/>
            <a:p>
              <a:r>
                <a:rPr lang="en-US" sz="1800" b="1">
                  <a:latin typeface="Arial" charset="0"/>
                </a:rPr>
                <a:t>Mars</a:t>
              </a:r>
            </a:p>
          </p:txBody>
        </p:sp>
        <p:sp>
          <p:nvSpPr>
            <p:cNvPr id="110648" name="Rectangle 56"/>
            <p:cNvSpPr>
              <a:spLocks noChangeArrowheads="1"/>
            </p:cNvSpPr>
            <p:nvPr/>
          </p:nvSpPr>
          <p:spPr bwMode="auto">
            <a:xfrm>
              <a:off x="1349" y="3445"/>
              <a:ext cx="852" cy="231"/>
            </a:xfrm>
            <a:prstGeom prst="rect">
              <a:avLst/>
            </a:prstGeom>
            <a:noFill/>
            <a:ln w="12700">
              <a:noFill/>
              <a:miter lim="800000"/>
              <a:headEnd type="none" w="sm" len="sm"/>
              <a:tailEnd type="none" w="sm" len="sm"/>
            </a:ln>
            <a:effectLst/>
          </p:spPr>
          <p:txBody>
            <a:bodyPr wrap="none">
              <a:spAutoFit/>
            </a:bodyPr>
            <a:lstStyle/>
            <a:p>
              <a:r>
                <a:rPr lang="en-US" sz="1800" b="1">
                  <a:latin typeface="Arial" charset="0"/>
                </a:rPr>
                <a:t>Spacecraft</a:t>
              </a:r>
            </a:p>
          </p:txBody>
        </p:sp>
        <p:sp>
          <p:nvSpPr>
            <p:cNvPr id="110649" name="Rectangle 57"/>
            <p:cNvSpPr>
              <a:spLocks noChangeArrowheads="1"/>
            </p:cNvSpPr>
            <p:nvPr/>
          </p:nvSpPr>
          <p:spPr bwMode="auto">
            <a:xfrm>
              <a:off x="411" y="2736"/>
              <a:ext cx="484" cy="231"/>
            </a:xfrm>
            <a:prstGeom prst="rect">
              <a:avLst/>
            </a:prstGeom>
            <a:noFill/>
            <a:ln w="12700">
              <a:noFill/>
              <a:miter lim="800000"/>
              <a:headEnd type="none" w="sm" len="sm"/>
              <a:tailEnd type="none" w="sm" len="sm"/>
            </a:ln>
            <a:effectLst/>
          </p:spPr>
          <p:txBody>
            <a:bodyPr wrap="none">
              <a:spAutoFit/>
            </a:bodyPr>
            <a:lstStyle/>
            <a:p>
              <a:r>
                <a:rPr lang="en-US" sz="1800" b="1">
                  <a:latin typeface="Arial" charset="0"/>
                </a:rPr>
                <a:t>Earth</a:t>
              </a:r>
            </a:p>
          </p:txBody>
        </p:sp>
        <p:sp>
          <p:nvSpPr>
            <p:cNvPr id="110650" name="Rectangle 58"/>
            <p:cNvSpPr>
              <a:spLocks noChangeArrowheads="1"/>
            </p:cNvSpPr>
            <p:nvPr/>
          </p:nvSpPr>
          <p:spPr bwMode="auto">
            <a:xfrm>
              <a:off x="810" y="1713"/>
              <a:ext cx="388" cy="231"/>
            </a:xfrm>
            <a:prstGeom prst="rect">
              <a:avLst/>
            </a:prstGeom>
            <a:noFill/>
            <a:ln w="12700">
              <a:noFill/>
              <a:miter lim="800000"/>
              <a:headEnd type="none" w="sm" len="sm"/>
              <a:tailEnd type="none" w="sm" len="sm"/>
            </a:ln>
            <a:effectLst/>
          </p:spPr>
          <p:txBody>
            <a:bodyPr wrap="none">
              <a:spAutoFit/>
            </a:bodyPr>
            <a:lstStyle/>
            <a:p>
              <a:r>
                <a:rPr lang="en-US" sz="1800" b="1">
                  <a:latin typeface="Arial" charset="0"/>
                </a:rPr>
                <a:t>Sun</a:t>
              </a:r>
            </a:p>
          </p:txBody>
        </p:sp>
        <p:sp>
          <p:nvSpPr>
            <p:cNvPr id="110651" name="Rectangle 59"/>
            <p:cNvSpPr>
              <a:spLocks noChangeArrowheads="1"/>
            </p:cNvSpPr>
            <p:nvPr/>
          </p:nvSpPr>
          <p:spPr bwMode="auto">
            <a:xfrm>
              <a:off x="1568" y="1856"/>
              <a:ext cx="545" cy="460"/>
            </a:xfrm>
            <a:prstGeom prst="rect">
              <a:avLst/>
            </a:prstGeom>
            <a:noFill/>
            <a:ln w="12700">
              <a:noFill/>
              <a:miter lim="800000"/>
              <a:headEnd type="none" w="sm" len="sm"/>
              <a:tailEnd type="none" w="sm" len="sm"/>
            </a:ln>
            <a:effectLst/>
          </p:spPr>
          <p:txBody>
            <a:bodyPr wrap="none">
              <a:spAutoFit/>
            </a:bodyPr>
            <a:lstStyle/>
            <a:p>
              <a:r>
                <a:rPr lang="en-US" sz="1400" b="1">
                  <a:latin typeface="Arial" charset="0"/>
                </a:rPr>
                <a:t>Mars</a:t>
              </a:r>
            </a:p>
            <a:p>
              <a:r>
                <a:rPr lang="en-US" sz="1400" b="1">
                  <a:latin typeface="Arial" charset="0"/>
                </a:rPr>
                <a:t>location</a:t>
              </a:r>
            </a:p>
            <a:p>
              <a:r>
                <a:rPr lang="en-US" sz="1400" b="1" i="1">
                  <a:latin typeface="Arial" charset="0"/>
                </a:rPr>
                <a:t>wrt</a:t>
              </a:r>
              <a:r>
                <a:rPr lang="en-US" sz="1400" b="1">
                  <a:latin typeface="Arial" charset="0"/>
                </a:rPr>
                <a:t> Sun</a:t>
              </a:r>
              <a:endParaRPr lang="en-US" sz="1200">
                <a:latin typeface="Arial" charset="0"/>
              </a:endParaRPr>
            </a:p>
          </p:txBody>
        </p:sp>
        <p:sp>
          <p:nvSpPr>
            <p:cNvPr id="110652" name="Rectangle 60"/>
            <p:cNvSpPr>
              <a:spLocks noChangeArrowheads="1"/>
            </p:cNvSpPr>
            <p:nvPr/>
          </p:nvSpPr>
          <p:spPr bwMode="auto">
            <a:xfrm>
              <a:off x="428" y="1944"/>
              <a:ext cx="611" cy="460"/>
            </a:xfrm>
            <a:prstGeom prst="rect">
              <a:avLst/>
            </a:prstGeom>
            <a:noFill/>
            <a:ln w="12700">
              <a:noFill/>
              <a:miter lim="800000"/>
              <a:headEnd type="none" w="sm" len="sm"/>
              <a:tailEnd type="none" w="sm" len="sm"/>
            </a:ln>
            <a:effectLst/>
          </p:spPr>
          <p:txBody>
            <a:bodyPr>
              <a:spAutoFit/>
            </a:bodyPr>
            <a:lstStyle/>
            <a:p>
              <a:r>
                <a:rPr lang="en-US" sz="1400" b="1">
                  <a:latin typeface="Arial" charset="0"/>
                </a:rPr>
                <a:t>Earth location</a:t>
              </a:r>
            </a:p>
            <a:p>
              <a:r>
                <a:rPr lang="en-US" sz="1400" b="1" i="1">
                  <a:latin typeface="Arial" charset="0"/>
                </a:rPr>
                <a:t>wrt</a:t>
              </a:r>
              <a:r>
                <a:rPr lang="en-US" sz="1400" b="1">
                  <a:latin typeface="Arial" charset="0"/>
                </a:rPr>
                <a:t> Sun</a:t>
              </a:r>
            </a:p>
          </p:txBody>
        </p:sp>
        <p:sp>
          <p:nvSpPr>
            <p:cNvPr id="110653" name="Rectangle 61"/>
            <p:cNvSpPr>
              <a:spLocks noChangeArrowheads="1"/>
            </p:cNvSpPr>
            <p:nvPr/>
          </p:nvSpPr>
          <p:spPr bwMode="auto">
            <a:xfrm>
              <a:off x="4871" y="2967"/>
              <a:ext cx="745" cy="460"/>
            </a:xfrm>
            <a:prstGeom prst="rect">
              <a:avLst/>
            </a:prstGeom>
            <a:noFill/>
            <a:ln w="12700">
              <a:noFill/>
              <a:miter lim="800000"/>
              <a:headEnd type="none" w="sm" len="sm"/>
              <a:tailEnd type="none" w="sm" len="sm"/>
            </a:ln>
            <a:effectLst/>
          </p:spPr>
          <p:txBody>
            <a:bodyPr>
              <a:spAutoFit/>
            </a:bodyPr>
            <a:lstStyle/>
            <a:p>
              <a:r>
                <a:rPr lang="en-US" sz="1400" b="1">
                  <a:latin typeface="Arial" charset="0"/>
                </a:rPr>
                <a:t>Spacecraft location</a:t>
              </a:r>
            </a:p>
            <a:p>
              <a:r>
                <a:rPr lang="en-US" sz="1400" b="1" i="1">
                  <a:latin typeface="Arial" charset="0"/>
                </a:rPr>
                <a:t>wrt </a:t>
              </a:r>
              <a:r>
                <a:rPr lang="en-US" sz="1400" b="1">
                  <a:latin typeface="Arial" charset="0"/>
                </a:rPr>
                <a:t>Mars</a:t>
              </a:r>
            </a:p>
          </p:txBody>
        </p:sp>
        <p:sp>
          <p:nvSpPr>
            <p:cNvPr id="110654" name="Rectangle 62"/>
            <p:cNvSpPr>
              <a:spLocks noChangeArrowheads="1"/>
            </p:cNvSpPr>
            <p:nvPr/>
          </p:nvSpPr>
          <p:spPr bwMode="auto">
            <a:xfrm>
              <a:off x="395" y="3061"/>
              <a:ext cx="745" cy="460"/>
            </a:xfrm>
            <a:prstGeom prst="rect">
              <a:avLst/>
            </a:prstGeom>
            <a:noFill/>
            <a:ln w="12700">
              <a:noFill/>
              <a:miter lim="800000"/>
              <a:headEnd type="none" w="sm" len="sm"/>
              <a:tailEnd type="none" w="sm" len="sm"/>
            </a:ln>
            <a:effectLst/>
          </p:spPr>
          <p:txBody>
            <a:bodyPr>
              <a:spAutoFit/>
            </a:bodyPr>
            <a:lstStyle/>
            <a:p>
              <a:r>
                <a:rPr lang="en-US" sz="1400" b="1">
                  <a:latin typeface="Arial" charset="0"/>
                </a:rPr>
                <a:t>Spacecraft location</a:t>
              </a:r>
            </a:p>
            <a:p>
              <a:r>
                <a:rPr lang="en-US" sz="1400" b="1" i="1">
                  <a:latin typeface="Arial" charset="0"/>
                </a:rPr>
                <a:t>wrt </a:t>
              </a:r>
              <a:r>
                <a:rPr lang="en-US" sz="1400" b="1">
                  <a:latin typeface="Arial" charset="0"/>
                </a:rPr>
                <a:t>Earth</a:t>
              </a:r>
            </a:p>
          </p:txBody>
        </p:sp>
        <p:sp>
          <p:nvSpPr>
            <p:cNvPr id="110655" name="Rectangle 63"/>
            <p:cNvSpPr>
              <a:spLocks noChangeArrowheads="1"/>
            </p:cNvSpPr>
            <p:nvPr/>
          </p:nvSpPr>
          <p:spPr bwMode="auto">
            <a:xfrm>
              <a:off x="2981" y="2831"/>
              <a:ext cx="745" cy="460"/>
            </a:xfrm>
            <a:prstGeom prst="rect">
              <a:avLst/>
            </a:prstGeom>
            <a:noFill/>
            <a:ln w="12700">
              <a:noFill/>
              <a:miter lim="800000"/>
              <a:headEnd type="none" w="sm" len="sm"/>
              <a:tailEnd type="none" w="sm" len="sm"/>
            </a:ln>
            <a:effectLst/>
          </p:spPr>
          <p:txBody>
            <a:bodyPr>
              <a:spAutoFit/>
            </a:bodyPr>
            <a:lstStyle/>
            <a:p>
              <a:r>
                <a:rPr lang="en-US" sz="1400" b="1">
                  <a:latin typeface="Arial" charset="0"/>
                </a:rPr>
                <a:t>Spacecraft location</a:t>
              </a:r>
            </a:p>
            <a:p>
              <a:r>
                <a:rPr lang="en-US" sz="1400" b="1" i="1">
                  <a:latin typeface="Arial" charset="0"/>
                </a:rPr>
                <a:t>wrt </a:t>
              </a:r>
              <a:r>
                <a:rPr lang="en-US" sz="1400" b="1">
                  <a:latin typeface="Arial" charset="0"/>
                </a:rPr>
                <a:t>Sun</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7" name="Rectangle 43"/>
          <p:cNvSpPr>
            <a:spLocks noChangeArrowheads="1"/>
          </p:cNvSpPr>
          <p:nvPr/>
        </p:nvSpPr>
        <p:spPr bwMode="gray">
          <a:xfrm>
            <a:off x="598488" y="203200"/>
            <a:ext cx="7848600" cy="533400"/>
          </a:xfrm>
          <a:prstGeom prst="rect">
            <a:avLst/>
          </a:prstGeom>
          <a:noFill/>
          <a:ln w="12700">
            <a:noFill/>
            <a:miter lim="800000"/>
            <a:headEnd/>
            <a:tailEnd/>
          </a:ln>
          <a:effectLst/>
        </p:spPr>
        <p:txBody>
          <a:bodyPr lIns="90487" tIns="44450" rIns="90487" bIns="44450" anchor="b" anchorCtr="1"/>
          <a:lstStyle/>
          <a:p>
            <a:pPr algn="ctr">
              <a:lnSpc>
                <a:spcPct val="85000"/>
              </a:lnSpc>
            </a:pPr>
            <a:r>
              <a:rPr lang="en-US" sz="3200" b="1">
                <a:solidFill>
                  <a:srgbClr val="4566B5"/>
                </a:solidFill>
                <a:latin typeface="Arial" charset="0"/>
              </a:rPr>
              <a:t>Additional Features</a:t>
            </a:r>
          </a:p>
        </p:txBody>
      </p:sp>
      <p:sp>
        <p:nvSpPr>
          <p:cNvPr id="21554" name="Rectangle 50"/>
          <p:cNvSpPr>
            <a:spLocks noGrp="1" noChangeArrowheads="1"/>
          </p:cNvSpPr>
          <p:nvPr>
            <p:ph type="body" idx="1"/>
          </p:nvPr>
        </p:nvSpPr>
        <p:spPr bwMode="gray">
          <a:xfrm>
            <a:off x="938213" y="1054100"/>
            <a:ext cx="7508875" cy="5029200"/>
          </a:xfrm>
          <a:noFill/>
          <a:ln/>
        </p:spPr>
        <p:txBody>
          <a:bodyPr>
            <a:normAutofit lnSpcReduction="10000"/>
          </a:bodyPr>
          <a:lstStyle/>
          <a:p>
            <a:pPr marL="228600" indent="-228600">
              <a:lnSpc>
                <a:spcPct val="90000"/>
              </a:lnSpc>
              <a:spcBef>
                <a:spcPct val="0"/>
              </a:spcBef>
            </a:pPr>
            <a:r>
              <a:rPr lang="en-US" sz="1800"/>
              <a:t>Points of Reference for Other States</a:t>
            </a:r>
          </a:p>
          <a:p>
            <a:pPr marL="576263" lvl="1" indent="-233363">
              <a:lnSpc>
                <a:spcPct val="90000"/>
              </a:lnSpc>
              <a:spcBef>
                <a:spcPct val="0"/>
              </a:spcBef>
            </a:pPr>
            <a:r>
              <a:rPr lang="en-US" sz="1600" i="1"/>
              <a:t>A GSV node may be used to define other states</a:t>
            </a:r>
          </a:p>
          <a:p>
            <a:pPr marL="576263" lvl="1" indent="-233363">
              <a:lnSpc>
                <a:spcPct val="90000"/>
              </a:lnSpc>
              <a:spcBef>
                <a:spcPct val="0"/>
              </a:spcBef>
            </a:pPr>
            <a:r>
              <a:rPr lang="en-US" sz="1600" i="1"/>
              <a:t>For example, a direction may be defined in terms of a coordinate frame</a:t>
            </a:r>
          </a:p>
          <a:p>
            <a:pPr marL="576263" lvl="1" indent="-233363">
              <a:lnSpc>
                <a:spcPct val="70000"/>
              </a:lnSpc>
              <a:spcBef>
                <a:spcPct val="0"/>
              </a:spcBef>
            </a:pPr>
            <a:endParaRPr lang="en-US" sz="1600" i="1"/>
          </a:p>
          <a:p>
            <a:pPr marL="228600" indent="-228600">
              <a:lnSpc>
                <a:spcPct val="90000"/>
              </a:lnSpc>
              <a:spcBef>
                <a:spcPct val="0"/>
              </a:spcBef>
            </a:pPr>
            <a:r>
              <a:rPr lang="en-US" sz="1800"/>
              <a:t>Shared Points of Reference</a:t>
            </a:r>
          </a:p>
          <a:p>
            <a:pPr marL="576263" lvl="1" indent="-233363">
              <a:lnSpc>
                <a:spcPct val="90000"/>
              </a:lnSpc>
              <a:spcBef>
                <a:spcPct val="0"/>
              </a:spcBef>
            </a:pPr>
            <a:r>
              <a:rPr lang="en-US" sz="1600" i="1"/>
              <a:t>A point of reference may be used to represent different relative states for the same object</a:t>
            </a:r>
          </a:p>
          <a:p>
            <a:pPr marL="576263" lvl="1" indent="-233363">
              <a:lnSpc>
                <a:spcPct val="90000"/>
              </a:lnSpc>
              <a:spcBef>
                <a:spcPct val="0"/>
              </a:spcBef>
            </a:pPr>
            <a:r>
              <a:rPr lang="en-US" sz="1600" i="1"/>
              <a:t>The same node may appear in GSVs that represent different states</a:t>
            </a:r>
          </a:p>
          <a:p>
            <a:pPr marL="576263" lvl="1" indent="-233363">
              <a:lnSpc>
                <a:spcPct val="90000"/>
              </a:lnSpc>
              <a:spcBef>
                <a:spcPct val="0"/>
              </a:spcBef>
            </a:pPr>
            <a:r>
              <a:rPr lang="en-US" sz="1600" i="1"/>
              <a:t>A gyro point of reference may be used in</a:t>
            </a:r>
          </a:p>
          <a:p>
            <a:pPr marL="914400" lvl="2" indent="-223838">
              <a:lnSpc>
                <a:spcPct val="90000"/>
              </a:lnSpc>
              <a:spcBef>
                <a:spcPct val="0"/>
              </a:spcBef>
            </a:pPr>
            <a:r>
              <a:rPr lang="en-US" sz="1600" i="1"/>
              <a:t>a 6DOF GSV to represent location and orientation</a:t>
            </a:r>
          </a:p>
          <a:p>
            <a:pPr marL="914400" lvl="2" indent="-223838">
              <a:lnSpc>
                <a:spcPct val="90000"/>
              </a:lnSpc>
              <a:spcBef>
                <a:spcPct val="0"/>
              </a:spcBef>
            </a:pPr>
            <a:r>
              <a:rPr lang="en-US" sz="1600" i="1"/>
              <a:t>a voltage GSV</a:t>
            </a:r>
          </a:p>
          <a:p>
            <a:pPr marL="914400" lvl="2" indent="-223838">
              <a:lnSpc>
                <a:spcPct val="90000"/>
              </a:lnSpc>
              <a:spcBef>
                <a:spcPct val="0"/>
              </a:spcBef>
            </a:pPr>
            <a:r>
              <a:rPr lang="en-US" sz="1600" i="1"/>
              <a:t>a thermal model GSV</a:t>
            </a:r>
          </a:p>
          <a:p>
            <a:pPr marL="914400" lvl="2" indent="-223838">
              <a:lnSpc>
                <a:spcPct val="90000"/>
              </a:lnSpc>
              <a:spcBef>
                <a:spcPct val="0"/>
              </a:spcBef>
            </a:pPr>
            <a:r>
              <a:rPr lang="en-US" sz="1600" i="1"/>
              <a:t>a data bus GSV, etc...</a:t>
            </a:r>
          </a:p>
          <a:p>
            <a:pPr marL="576263" lvl="1" indent="-233363">
              <a:lnSpc>
                <a:spcPct val="70000"/>
              </a:lnSpc>
              <a:spcBef>
                <a:spcPct val="0"/>
              </a:spcBef>
            </a:pPr>
            <a:endParaRPr lang="en-US" sz="1600" i="1"/>
          </a:p>
          <a:p>
            <a:pPr marL="228600" indent="-228600">
              <a:lnSpc>
                <a:spcPct val="90000"/>
              </a:lnSpc>
              <a:spcBef>
                <a:spcPct val="0"/>
              </a:spcBef>
            </a:pPr>
            <a:r>
              <a:rPr lang="en-US" sz="1800"/>
              <a:t>Dependencies between Relationships</a:t>
            </a:r>
          </a:p>
          <a:p>
            <a:pPr marL="576263" lvl="1" indent="-233363">
              <a:lnSpc>
                <a:spcPct val="90000"/>
              </a:lnSpc>
              <a:spcBef>
                <a:spcPct val="0"/>
              </a:spcBef>
            </a:pPr>
            <a:r>
              <a:rPr lang="en-US" sz="1600" i="1"/>
              <a:t>A GSV may represent correlations of knowledge among its relationships to compute the uncertainties of its derived relationships.</a:t>
            </a:r>
          </a:p>
          <a:p>
            <a:pPr marL="576263" lvl="1" indent="-233363">
              <a:lnSpc>
                <a:spcPct val="70000"/>
              </a:lnSpc>
              <a:spcBef>
                <a:spcPct val="0"/>
              </a:spcBef>
            </a:pPr>
            <a:endParaRPr lang="en-US" sz="1600" i="1"/>
          </a:p>
          <a:p>
            <a:pPr marL="228600" indent="-228600">
              <a:lnSpc>
                <a:spcPct val="90000"/>
              </a:lnSpc>
              <a:spcBef>
                <a:spcPct val="0"/>
              </a:spcBef>
            </a:pPr>
            <a:r>
              <a:rPr lang="en-US" sz="1800"/>
              <a:t>Performance</a:t>
            </a:r>
          </a:p>
          <a:p>
            <a:pPr marL="576263" lvl="1" indent="-233363">
              <a:lnSpc>
                <a:spcPct val="90000"/>
              </a:lnSpc>
              <a:spcBef>
                <a:spcPct val="0"/>
              </a:spcBef>
            </a:pPr>
            <a:r>
              <a:rPr lang="en-US" sz="1600" i="1"/>
              <a:t>A GSV may form a relationship derivation, and later be asked to re-evaluate it without performing a graph search.</a:t>
            </a:r>
          </a:p>
          <a:p>
            <a:pPr marL="576263" lvl="1" indent="-233363">
              <a:lnSpc>
                <a:spcPct val="90000"/>
              </a:lnSpc>
              <a:spcBef>
                <a:spcPct val="0"/>
              </a:spcBef>
            </a:pPr>
            <a:r>
              <a:rPr lang="en-US" sz="1600" i="1"/>
              <a:t>A GSV may incorporate search algorithm hints that incorporates domain knowledge to speed the search.</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gray">
          <a:xfrm>
            <a:off x="598488" y="373063"/>
            <a:ext cx="7848600" cy="533400"/>
          </a:xfrm>
          <a:noFill/>
          <a:ln/>
        </p:spPr>
        <p:txBody>
          <a:bodyPr lIns="90487" tIns="44450" rIns="90487" bIns="44450" anchor="b" anchorCtr="1"/>
          <a:lstStyle/>
          <a:p>
            <a:pPr>
              <a:lnSpc>
                <a:spcPct val="85000"/>
              </a:lnSpc>
            </a:pPr>
            <a:r>
              <a:rPr lang="en-US" sz="3200" b="1">
                <a:solidFill>
                  <a:srgbClr val="4566B5"/>
                </a:solidFill>
                <a:latin typeface="Arial" charset="0"/>
              </a:rPr>
              <a:t>Powered Terminal Descent Prototype</a:t>
            </a:r>
          </a:p>
        </p:txBody>
      </p:sp>
      <p:graphicFrame>
        <p:nvGraphicFramePr>
          <p:cNvPr id="45061" name="Object 5"/>
          <p:cNvGraphicFramePr>
            <a:graphicFrameLocks noChangeAspect="1"/>
          </p:cNvGraphicFramePr>
          <p:nvPr/>
        </p:nvGraphicFramePr>
        <p:xfrm>
          <a:off x="195263" y="1806575"/>
          <a:ext cx="8734425" cy="4160838"/>
        </p:xfrm>
        <a:graphic>
          <a:graphicData uri="http://schemas.openxmlformats.org/presentationml/2006/ole">
            <mc:AlternateContent xmlns:mc="http://schemas.openxmlformats.org/markup-compatibility/2006">
              <mc:Choice xmlns:v="urn:schemas-microsoft-com:vml" Requires="v">
                <p:oleObj spid="_x0000_s9222" name="VISIO" r:id="rId3" imgW="9780840" imgH="4658400" progId="Visio.Drawing.6">
                  <p:embed/>
                </p:oleObj>
              </mc:Choice>
              <mc:Fallback>
                <p:oleObj name="VISIO" r:id="rId3" imgW="9780840" imgH="4658400" progId="Visio.Drawing.6">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3" y="1806575"/>
                        <a:ext cx="8734425" cy="416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2" name="Rectangle 6"/>
          <p:cNvSpPr>
            <a:spLocks noChangeArrowheads="1"/>
          </p:cNvSpPr>
          <p:nvPr/>
        </p:nvSpPr>
        <p:spPr bwMode="gray">
          <a:xfrm>
            <a:off x="598488" y="1196975"/>
            <a:ext cx="7848600" cy="533400"/>
          </a:xfrm>
          <a:prstGeom prst="rect">
            <a:avLst/>
          </a:prstGeom>
          <a:noFill/>
          <a:ln w="12700">
            <a:noFill/>
            <a:miter lim="800000"/>
            <a:headEnd/>
            <a:tailEnd/>
          </a:ln>
          <a:effectLst/>
        </p:spPr>
        <p:txBody>
          <a:bodyPr lIns="90487" tIns="44450" rIns="90487" bIns="44450" anchor="b" anchorCtr="1"/>
          <a:lstStyle/>
          <a:p>
            <a:pPr algn="ctr">
              <a:lnSpc>
                <a:spcPct val="85000"/>
              </a:lnSpc>
            </a:pPr>
            <a:r>
              <a:rPr lang="en-US" sz="2800" b="1">
                <a:solidFill>
                  <a:srgbClr val="4566B5"/>
                </a:solidFill>
                <a:latin typeface="Arial" charset="0"/>
              </a:rPr>
              <a:t>Spacecraft Attitude and Location</a:t>
            </a:r>
            <a:r>
              <a:rPr lang="en-US" sz="3200" b="1">
                <a:solidFill>
                  <a:srgbClr val="4566B5"/>
                </a:solidFill>
                <a:latin typeface="Arial" charset="0"/>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Text Box 6"/>
          <p:cNvSpPr txBox="1">
            <a:spLocks noChangeArrowheads="1"/>
          </p:cNvSpPr>
          <p:nvPr/>
        </p:nvSpPr>
        <p:spPr bwMode="auto">
          <a:xfrm>
            <a:off x="522288" y="6583363"/>
            <a:ext cx="1001712" cy="274637"/>
          </a:xfrm>
          <a:prstGeom prst="rect">
            <a:avLst/>
          </a:prstGeom>
          <a:noFill/>
          <a:ln w="9525">
            <a:noFill/>
            <a:miter lim="800000"/>
            <a:headEnd/>
            <a:tailEnd/>
          </a:ln>
          <a:effectLst/>
        </p:spPr>
        <p:txBody>
          <a:bodyPr>
            <a:spAutoFit/>
          </a:bodyPr>
          <a:lstStyle/>
          <a:p>
            <a:r>
              <a:rPr lang="en-US" sz="1200"/>
              <a:t>03/13/2002</a:t>
            </a:r>
          </a:p>
        </p:txBody>
      </p:sp>
      <p:sp>
        <p:nvSpPr>
          <p:cNvPr id="7175" name="Text Box 7"/>
          <p:cNvSpPr txBox="1">
            <a:spLocks noChangeArrowheads="1"/>
          </p:cNvSpPr>
          <p:nvPr/>
        </p:nvSpPr>
        <p:spPr bwMode="auto">
          <a:xfrm>
            <a:off x="7694613" y="6583363"/>
            <a:ext cx="915987" cy="274637"/>
          </a:xfrm>
          <a:prstGeom prst="rect">
            <a:avLst/>
          </a:prstGeom>
          <a:noFill/>
          <a:ln w="9525">
            <a:noFill/>
            <a:miter lim="800000"/>
            <a:headEnd/>
            <a:tailEnd/>
          </a:ln>
          <a:effectLst/>
        </p:spPr>
        <p:txBody>
          <a:bodyPr wrap="none">
            <a:spAutoFit/>
          </a:bodyPr>
          <a:lstStyle/>
          <a:p>
            <a:r>
              <a:rPr lang="en-US" sz="1200"/>
              <a:t>   MBB - </a:t>
            </a:r>
            <a:fld id="{D208DC75-7C65-43C9-B52D-5BDD0807BF5D}" type="slidenum">
              <a:rPr lang="en-US" sz="1200"/>
              <a:pPr/>
              <a:t>56</a:t>
            </a:fld>
            <a:endParaRPr lang="en-US"/>
          </a:p>
        </p:txBody>
      </p:sp>
      <p:pic>
        <p:nvPicPr>
          <p:cNvPr id="7176" name="Picture 8"/>
          <p:cNvPicPr>
            <a:picLocks noChangeArrowheads="1"/>
          </p:cNvPicPr>
          <p:nvPr/>
        </p:nvPicPr>
        <p:blipFill>
          <a:blip r:embed="rId2" cstate="print"/>
          <a:srcRect/>
          <a:stretch>
            <a:fillRect/>
          </a:stretch>
        </p:blipFill>
        <p:spPr bwMode="auto">
          <a:xfrm>
            <a:off x="8231188" y="0"/>
            <a:ext cx="901700" cy="812800"/>
          </a:xfrm>
          <a:prstGeom prst="rect">
            <a:avLst/>
          </a:prstGeom>
          <a:noFill/>
          <a:ln w="12700">
            <a:noFill/>
            <a:miter lim="800000"/>
            <a:headEnd/>
            <a:tailEnd/>
          </a:ln>
          <a:effectLst/>
        </p:spPr>
      </p:pic>
      <p:pic>
        <p:nvPicPr>
          <p:cNvPr id="7177" name="Picture 9"/>
          <p:cNvPicPr>
            <a:picLocks noChangeArrowheads="1"/>
          </p:cNvPicPr>
          <p:nvPr/>
        </p:nvPicPr>
        <p:blipFill>
          <a:blip r:embed="rId3" cstate="print"/>
          <a:srcRect/>
          <a:stretch>
            <a:fillRect/>
          </a:stretch>
        </p:blipFill>
        <p:spPr bwMode="auto">
          <a:xfrm>
            <a:off x="17463" y="576263"/>
            <a:ext cx="812800" cy="279400"/>
          </a:xfrm>
          <a:prstGeom prst="rect">
            <a:avLst/>
          </a:prstGeom>
          <a:noFill/>
          <a:ln w="12700">
            <a:noFill/>
            <a:miter lim="800000"/>
            <a:headEnd/>
            <a:tailEnd/>
          </a:ln>
          <a:effectLst/>
        </p:spPr>
      </p:pic>
      <p:sp>
        <p:nvSpPr>
          <p:cNvPr id="7178" name="Rectangle 10"/>
          <p:cNvSpPr>
            <a:spLocks noChangeArrowheads="1"/>
          </p:cNvSpPr>
          <p:nvPr/>
        </p:nvSpPr>
        <p:spPr bwMode="auto">
          <a:xfrm>
            <a:off x="0" y="869950"/>
            <a:ext cx="9144000" cy="92075"/>
          </a:xfrm>
          <a:prstGeom prst="rect">
            <a:avLst/>
          </a:prstGeom>
          <a:gradFill rotWithShape="0">
            <a:gsLst>
              <a:gs pos="0">
                <a:srgbClr val="618FFD">
                  <a:gamma/>
                  <a:shade val="0"/>
                  <a:invGamma/>
                </a:srgbClr>
              </a:gs>
              <a:gs pos="50000">
                <a:srgbClr val="618FFD"/>
              </a:gs>
              <a:gs pos="100000">
                <a:srgbClr val="618FFD">
                  <a:gamma/>
                  <a:shade val="0"/>
                  <a:invGamma/>
                </a:srgbClr>
              </a:gs>
            </a:gsLst>
            <a:lin ang="0" scaled="1"/>
          </a:gradFill>
          <a:ln w="12700">
            <a:noFill/>
            <a:miter lim="800000"/>
            <a:headEnd/>
            <a:tailEnd/>
          </a:ln>
          <a:effectLst/>
        </p:spPr>
        <p:txBody>
          <a:bodyPr wrap="none" anchor="ctr"/>
          <a:lstStyle/>
          <a:p>
            <a:endParaRPr lang="en-US"/>
          </a:p>
        </p:txBody>
      </p:sp>
      <p:sp>
        <p:nvSpPr>
          <p:cNvPr id="7179" name="Rectangle 11"/>
          <p:cNvSpPr>
            <a:spLocks noChangeArrowheads="1"/>
          </p:cNvSpPr>
          <p:nvPr/>
        </p:nvSpPr>
        <p:spPr bwMode="auto">
          <a:xfrm>
            <a:off x="0" y="990600"/>
            <a:ext cx="9144000" cy="47625"/>
          </a:xfrm>
          <a:prstGeom prst="rect">
            <a:avLst/>
          </a:prstGeom>
          <a:gradFill rotWithShape="0">
            <a:gsLst>
              <a:gs pos="0">
                <a:srgbClr val="618FFD"/>
              </a:gs>
              <a:gs pos="50000">
                <a:srgbClr val="618FFD">
                  <a:gamma/>
                  <a:shade val="0"/>
                  <a:invGamma/>
                </a:srgbClr>
              </a:gs>
              <a:gs pos="100000">
                <a:srgbClr val="618FFD"/>
              </a:gs>
            </a:gsLst>
            <a:lin ang="0" scaled="1"/>
          </a:gradFill>
          <a:ln w="12700">
            <a:noFill/>
            <a:miter lim="800000"/>
            <a:headEnd/>
            <a:tailEnd/>
          </a:ln>
          <a:effectLst/>
        </p:spPr>
        <p:txBody>
          <a:bodyPr wrap="none" anchor="ctr"/>
          <a:lstStyle/>
          <a:p>
            <a:endParaRPr lang="en-US"/>
          </a:p>
        </p:txBody>
      </p:sp>
      <p:sp>
        <p:nvSpPr>
          <p:cNvPr id="7180" name="Rectangle 12"/>
          <p:cNvSpPr>
            <a:spLocks noChangeArrowheads="1"/>
          </p:cNvSpPr>
          <p:nvPr/>
        </p:nvSpPr>
        <p:spPr bwMode="auto">
          <a:xfrm>
            <a:off x="6858000" y="0"/>
            <a:ext cx="2106613" cy="241300"/>
          </a:xfrm>
          <a:prstGeom prst="rect">
            <a:avLst/>
          </a:prstGeom>
          <a:noFill/>
          <a:ln w="12700">
            <a:noFill/>
            <a:miter lim="800000"/>
            <a:headEnd/>
            <a:tailEnd/>
          </a:ln>
          <a:effectLst/>
        </p:spPr>
        <p:txBody>
          <a:bodyPr wrap="none" lIns="90487" tIns="44450" rIns="90487" bIns="44450">
            <a:spAutoFit/>
          </a:bodyPr>
          <a:lstStyle/>
          <a:p>
            <a:pPr algn="r">
              <a:spcBef>
                <a:spcPct val="10000"/>
              </a:spcBef>
            </a:pPr>
            <a:r>
              <a:rPr lang="en-US" sz="1000" b="1"/>
              <a:t>MISSION  DATA SYSTEM (MDS)</a:t>
            </a:r>
          </a:p>
        </p:txBody>
      </p:sp>
      <p:pic>
        <p:nvPicPr>
          <p:cNvPr id="7181" name="Picture 13"/>
          <p:cNvPicPr>
            <a:picLocks noChangeArrowheads="1"/>
          </p:cNvPicPr>
          <p:nvPr/>
        </p:nvPicPr>
        <p:blipFill>
          <a:blip r:embed="rId4" cstate="print"/>
          <a:srcRect/>
          <a:stretch>
            <a:fillRect/>
          </a:stretch>
        </p:blipFill>
        <p:spPr bwMode="auto">
          <a:xfrm>
            <a:off x="131763" y="106363"/>
            <a:ext cx="508000" cy="431800"/>
          </a:xfrm>
          <a:prstGeom prst="rect">
            <a:avLst/>
          </a:prstGeom>
          <a:noFill/>
          <a:ln w="12700">
            <a:noFill/>
            <a:miter lim="800000"/>
            <a:headEnd/>
            <a:tailEnd/>
          </a:ln>
          <a:effectLst/>
        </p:spPr>
      </p:pic>
      <p:sp>
        <p:nvSpPr>
          <p:cNvPr id="7184" name="Rectangle 16"/>
          <p:cNvSpPr>
            <a:spLocks noGrp="1" noChangeArrowheads="1"/>
          </p:cNvSpPr>
          <p:nvPr>
            <p:ph type="title"/>
          </p:nvPr>
        </p:nvSpPr>
        <p:spPr bwMode="gray">
          <a:xfrm>
            <a:off x="598488" y="296863"/>
            <a:ext cx="7848600" cy="533400"/>
          </a:xfrm>
          <a:noFill/>
          <a:ln/>
        </p:spPr>
        <p:txBody>
          <a:bodyPr lIns="90487" tIns="44450" rIns="90487" bIns="44450" anchor="b" anchorCtr="1"/>
          <a:lstStyle/>
          <a:p>
            <a:pPr>
              <a:lnSpc>
                <a:spcPct val="85000"/>
              </a:lnSpc>
            </a:pPr>
            <a:r>
              <a:rPr lang="en-US" sz="3200" b="1">
                <a:solidFill>
                  <a:srgbClr val="4566B5"/>
                </a:solidFill>
                <a:latin typeface="Arial" charset="0"/>
              </a:rPr>
              <a:t>Powered Terminal Descent Prototype</a:t>
            </a:r>
          </a:p>
        </p:txBody>
      </p:sp>
      <p:pic>
        <p:nvPicPr>
          <p:cNvPr id="7185" name="Picture 17"/>
          <p:cNvPicPr>
            <a:picLocks noChangeAspect="1" noChangeArrowheads="1"/>
          </p:cNvPicPr>
          <p:nvPr/>
        </p:nvPicPr>
        <p:blipFill>
          <a:blip r:embed="rId5" cstate="print"/>
          <a:srcRect/>
          <a:stretch>
            <a:fillRect/>
          </a:stretch>
        </p:blipFill>
        <p:spPr bwMode="auto">
          <a:xfrm>
            <a:off x="830263" y="962025"/>
            <a:ext cx="7358062" cy="5507038"/>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bwMode="gray">
          <a:xfrm>
            <a:off x="598488" y="188913"/>
            <a:ext cx="7848600" cy="533400"/>
          </a:xfrm>
          <a:noFill/>
          <a:ln/>
        </p:spPr>
        <p:txBody>
          <a:bodyPr lIns="90487" tIns="44450" rIns="90487" bIns="44450" anchor="b" anchorCtr="1"/>
          <a:lstStyle/>
          <a:p>
            <a:pPr>
              <a:lnSpc>
                <a:spcPct val="85000"/>
              </a:lnSpc>
            </a:pPr>
            <a:r>
              <a:rPr lang="en-US" sz="3200" b="1">
                <a:solidFill>
                  <a:srgbClr val="4566B5"/>
                </a:solidFill>
                <a:latin typeface="Arial" charset="0"/>
              </a:rPr>
              <a:t>Conclusions</a:t>
            </a:r>
          </a:p>
        </p:txBody>
      </p:sp>
      <p:sp>
        <p:nvSpPr>
          <p:cNvPr id="112643" name="Rectangle 3"/>
          <p:cNvSpPr>
            <a:spLocks noGrp="1" noChangeArrowheads="1"/>
          </p:cNvSpPr>
          <p:nvPr>
            <p:ph type="body" idx="1"/>
          </p:nvPr>
        </p:nvSpPr>
        <p:spPr>
          <a:xfrm>
            <a:off x="598488" y="1195388"/>
            <a:ext cx="7815262" cy="4976812"/>
          </a:xfrm>
        </p:spPr>
        <p:txBody>
          <a:bodyPr/>
          <a:lstStyle/>
          <a:p>
            <a:r>
              <a:rPr lang="en-US" sz="1800"/>
              <a:t>Graph state frameworks provide a mechanism for explicitly modeling relative states.</a:t>
            </a:r>
          </a:p>
          <a:p>
            <a:pPr>
              <a:lnSpc>
                <a:spcPct val="30000"/>
              </a:lnSpc>
            </a:pPr>
            <a:endParaRPr lang="en-US" sz="1800"/>
          </a:p>
          <a:p>
            <a:r>
              <a:rPr lang="en-US" sz="1800"/>
              <a:t>Graph state variables provide a common reusable framework to join attitude control, navigation, and robotics.</a:t>
            </a:r>
          </a:p>
          <a:p>
            <a:pPr lvl="1"/>
            <a:r>
              <a:rPr lang="en-US" sz="1600"/>
              <a:t>Allow for easy management of attitude control, navigation, and robotics interactions and provide for shared systematically engineered data.</a:t>
            </a:r>
          </a:p>
          <a:p>
            <a:pPr lvl="1"/>
            <a:r>
              <a:rPr lang="en-US" sz="1600"/>
              <a:t>Graph state variable six degree of freedom relationships provide a common mathematical base for representing relative states for spacecraft orientation, location, trajectories, dynamics, and kinematics.</a:t>
            </a:r>
          </a:p>
          <a:p>
            <a:pPr>
              <a:lnSpc>
                <a:spcPct val="30000"/>
              </a:lnSpc>
            </a:pPr>
            <a:endParaRPr lang="en-US" sz="1800"/>
          </a:p>
          <a:p>
            <a:r>
              <a:rPr lang="en-US" sz="1800"/>
              <a:t>Graph state variables have been designed in an adaptable abstract model that can be adapted for the power, telecommunications, and networking domains, and possibly others.</a:t>
            </a:r>
          </a:p>
          <a:p>
            <a:pPr>
              <a:lnSpc>
                <a:spcPct val="30000"/>
              </a:lnSpc>
            </a:pPr>
            <a:endParaRPr lang="en-US" sz="1800"/>
          </a:p>
          <a:p>
            <a:r>
              <a:rPr lang="en-US" sz="1800"/>
              <a:t>Graph state variables provide a common framework for unambiguously and systematically describing system engineering requirements on relative states and a process for implementing them reliably in software.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idx="1"/>
          </p:nvPr>
        </p:nvSpPr>
        <p:spPr/>
        <p:txBody>
          <a:bodyPr/>
          <a:lstStyle/>
          <a:p>
            <a:r>
              <a:rPr lang="en-US" dirty="0"/>
              <a:t>TBD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Concepts</a:t>
            </a:r>
          </a:p>
        </p:txBody>
      </p:sp>
      <p:sp>
        <p:nvSpPr>
          <p:cNvPr id="3" name="Content Placeholder 2"/>
          <p:cNvSpPr>
            <a:spLocks noGrp="1"/>
          </p:cNvSpPr>
          <p:nvPr>
            <p:ph idx="1"/>
          </p:nvPr>
        </p:nvSpPr>
        <p:spPr>
          <a:xfrm>
            <a:off x="457200" y="1219200"/>
            <a:ext cx="8229600" cy="5486400"/>
          </a:xfrm>
        </p:spPr>
        <p:txBody>
          <a:bodyPr>
            <a:noAutofit/>
          </a:bodyPr>
          <a:lstStyle/>
          <a:p>
            <a:r>
              <a:rPr lang="en-US" sz="1800" b="1" dirty="0"/>
              <a:t>Observational frames of reference</a:t>
            </a:r>
            <a:r>
              <a:rPr lang="en-US" sz="1800" dirty="0"/>
              <a:t/>
            </a:r>
            <a:br>
              <a:rPr lang="en-US" sz="1800" dirty="0"/>
            </a:br>
            <a:r>
              <a:rPr lang="en-US" sz="1800" dirty="0"/>
              <a:t>Used when emphasis is upon the </a:t>
            </a:r>
            <a:r>
              <a:rPr lang="en-US" sz="1800" i="1" dirty="0"/>
              <a:t>state of motion</a:t>
            </a:r>
            <a:r>
              <a:rPr lang="en-US" sz="1800" dirty="0"/>
              <a:t> rather than upon the coordinate choice or the character of the observations or observational apparatus. In this sense, an observational frame of reference allows study of the effect of motion upon an entire family of coordinate systems that could be attached to this frame.</a:t>
            </a:r>
          </a:p>
          <a:p>
            <a:r>
              <a:rPr lang="en-US" sz="1800" b="1" dirty="0"/>
              <a:t>Coordinate systems</a:t>
            </a:r>
            <a:r>
              <a:rPr lang="en-US" sz="1800" dirty="0"/>
              <a:t/>
            </a:r>
            <a:br>
              <a:rPr lang="en-US" sz="1800" dirty="0"/>
            </a:br>
            <a:r>
              <a:rPr lang="en-US" sz="1800" dirty="0"/>
              <a:t>A mathematical concept, amounting to a choice of language used to describe observations. An observer in an observational frame of reference can choose to employ any coordinate system (Cartesian, polar, curvilinear, generalized, …) to describe observations made from that frame of reference. A change in the choice of this coordinate system does not change an observer's state of motion, and so does not entail a change in the observer's </a:t>
            </a:r>
            <a:r>
              <a:rPr lang="en-US" sz="1800" i="1" dirty="0"/>
              <a:t>observational</a:t>
            </a:r>
            <a:r>
              <a:rPr lang="en-US" sz="1800" dirty="0"/>
              <a:t> frame of reference.</a:t>
            </a:r>
            <a:br>
              <a:rPr lang="en-US" sz="1800" dirty="0"/>
            </a:br>
            <a:r>
              <a:rPr lang="en-US" sz="1800" dirty="0"/>
              <a:t>There is no necessary connection between coordinate systems and physical motion (or any other aspect of reality). However, coordinate systems can include time as a coordinate, and can be used to describe motion.</a:t>
            </a:r>
            <a:br>
              <a:rPr lang="en-US" sz="1800" dirty="0"/>
            </a:br>
            <a:r>
              <a:rPr lang="en-US" sz="1800" dirty="0"/>
              <a:t>In engineering, they could be angles of relative rotations, linear displacements, or deformations of joints.</a:t>
            </a:r>
          </a:p>
          <a:p>
            <a:r>
              <a:rPr lang="en-US" sz="1800" b="1" dirty="0"/>
              <a:t>Observational equipment</a:t>
            </a:r>
            <a:r>
              <a:rPr lang="en-US" sz="1800" dirty="0"/>
              <a:t/>
            </a:r>
            <a:br>
              <a:rPr lang="en-US" sz="1800" dirty="0"/>
            </a:br>
            <a:r>
              <a:rPr lang="en-US" sz="1800" dirty="0"/>
              <a:t>Choice of what to measure and with what observational apparatus is a matter separate from the observer's state of motion and choice of coordinate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a:t>
            </a:r>
          </a:p>
        </p:txBody>
      </p:sp>
      <p:sp>
        <p:nvSpPr>
          <p:cNvPr id="3" name="Content Placeholder 2"/>
          <p:cNvSpPr>
            <a:spLocks noGrp="1"/>
          </p:cNvSpPr>
          <p:nvPr>
            <p:ph idx="1"/>
          </p:nvPr>
        </p:nvSpPr>
        <p:spPr/>
        <p:txBody>
          <a:bodyPr/>
          <a:lstStyle/>
          <a:p>
            <a:r>
              <a:rPr lang="en-US" dirty="0"/>
              <a:t>Define Ontology of frames of reference and coordinate systems (existing Java libraries could be used as starting point)</a:t>
            </a:r>
          </a:p>
          <a:p>
            <a:r>
              <a:rPr lang="en-US" dirty="0"/>
              <a:t>Define mapping of Ontology to SysML profile</a:t>
            </a:r>
          </a:p>
          <a:p>
            <a:r>
              <a:rPr lang="en-US" dirty="0"/>
              <a:t>Provide simple application of profile</a:t>
            </a:r>
          </a:p>
          <a:p>
            <a:r>
              <a:rPr lang="en-US" dirty="0"/>
              <a:t>Apply profile to telescope example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Coordinate System</a:t>
            </a:r>
          </a:p>
        </p:txBody>
      </p:sp>
      <p:sp>
        <p:nvSpPr>
          <p:cNvPr id="3" name="Content Placeholder 2"/>
          <p:cNvSpPr>
            <a:spLocks noGrp="1"/>
          </p:cNvSpPr>
          <p:nvPr>
            <p:ph idx="1"/>
          </p:nvPr>
        </p:nvSpPr>
        <p:spPr/>
        <p:txBody>
          <a:bodyPr>
            <a:normAutofit/>
          </a:bodyPr>
          <a:lstStyle/>
          <a:p>
            <a:r>
              <a:rPr lang="en-US" dirty="0"/>
              <a:t>In geometry, a </a:t>
            </a:r>
            <a:r>
              <a:rPr lang="en-US" b="1" dirty="0"/>
              <a:t>coordinate system</a:t>
            </a:r>
            <a:r>
              <a:rPr lang="en-US" dirty="0"/>
              <a:t> is a system which uses one or more numbers, or </a:t>
            </a:r>
            <a:r>
              <a:rPr lang="en-US" b="1" dirty="0"/>
              <a:t>coordinates</a:t>
            </a:r>
            <a:r>
              <a:rPr lang="en-US" dirty="0"/>
              <a:t>, to uniquely determine the position of a point or other geometric element.</a:t>
            </a:r>
            <a:br>
              <a:rPr lang="en-US" dirty="0"/>
            </a:br>
            <a:r>
              <a:rPr lang="en-US" dirty="0"/>
              <a:t>E.g. Cartesian, Polar Coordinates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2691</Words>
  <Application>Microsoft Office PowerPoint</Application>
  <PresentationFormat>On-screen Show (4:3)</PresentationFormat>
  <Paragraphs>360</Paragraphs>
  <Slides>57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64" baseType="lpstr">
      <vt:lpstr>Arial</vt:lpstr>
      <vt:lpstr>Calibri</vt:lpstr>
      <vt:lpstr>Symbol</vt:lpstr>
      <vt:lpstr>Times</vt:lpstr>
      <vt:lpstr>Office Theme</vt:lpstr>
      <vt:lpstr>Picture</vt:lpstr>
      <vt:lpstr>VISIO</vt:lpstr>
      <vt:lpstr>Modeling Frames of Reference and Coordinate Systems with SysML</vt:lpstr>
      <vt:lpstr>Outline</vt:lpstr>
      <vt:lpstr>Motivation</vt:lpstr>
      <vt:lpstr>Context from INCOSE IW11</vt:lpstr>
      <vt:lpstr>Requirements</vt:lpstr>
      <vt:lpstr>Use Cases</vt:lpstr>
      <vt:lpstr>Concepts</vt:lpstr>
      <vt:lpstr>Roadmap</vt:lpstr>
      <vt:lpstr>Coordinate System</vt:lpstr>
      <vt:lpstr>Observational frame of reference</vt:lpstr>
      <vt:lpstr>DoD Navy Definitions</vt:lpstr>
      <vt:lpstr>Standards</vt:lpstr>
      <vt:lpstr>Examples - Astronomy</vt:lpstr>
      <vt:lpstr>Car example</vt:lpstr>
      <vt:lpstr>Telescope Example 1/4</vt:lpstr>
      <vt:lpstr>Telescope example 2/4</vt:lpstr>
      <vt:lpstr>Telescope example 3/4</vt:lpstr>
      <vt:lpstr>Telescope Example 4/4</vt:lpstr>
      <vt:lpstr>APE example</vt:lpstr>
      <vt:lpstr>PowerPoint Presentation</vt:lpstr>
      <vt:lpstr>APE coordinate references</vt:lpstr>
      <vt:lpstr>PowerPoint Presentation</vt:lpstr>
      <vt:lpstr>FireSat Example 1/5</vt:lpstr>
      <vt:lpstr>FireSat Example 2/5</vt:lpstr>
      <vt:lpstr>FireSat Example 3/5</vt:lpstr>
      <vt:lpstr>FireSat Example 4/5</vt:lpstr>
      <vt:lpstr>FireSat Example 5/5</vt:lpstr>
      <vt:lpstr>Requirements</vt:lpstr>
      <vt:lpstr>Approaches in SysML</vt:lpstr>
      <vt:lpstr>Modeling of Relations with Euler</vt:lpstr>
      <vt:lpstr>Modeling of Relations with Quaternions</vt:lpstr>
      <vt:lpstr>Resources</vt:lpstr>
      <vt:lpstr>With Association Blocks</vt:lpstr>
      <vt:lpstr>PowerPoint Presentation</vt:lpstr>
      <vt:lpstr>PowerPoint Presentation</vt:lpstr>
      <vt:lpstr>PowerPoint Presentation</vt:lpstr>
      <vt:lpstr>EELT example</vt:lpstr>
      <vt:lpstr>PowerPoint Presentation</vt:lpstr>
      <vt:lpstr>PowerPoint Presentation</vt:lpstr>
      <vt:lpstr>PowerPoint Presentation</vt:lpstr>
      <vt:lpstr>PowerPoint Presentation</vt:lpstr>
      <vt:lpstr>JPL State Analysis Graph State Variables</vt:lpstr>
      <vt:lpstr>Requirement Reference Points and Relative States</vt:lpstr>
      <vt:lpstr>Design Nodes and Direct Relationships</vt:lpstr>
      <vt:lpstr>Requirement Derive Relative States</vt:lpstr>
      <vt:lpstr>Design Combine Relationships</vt:lpstr>
      <vt:lpstr>Design Composition</vt:lpstr>
      <vt:lpstr>Requirement Multiple Derivations</vt:lpstr>
      <vt:lpstr>Design Multiple Derivations</vt:lpstr>
      <vt:lpstr>Requirement Dynamicism</vt:lpstr>
      <vt:lpstr>Requirement Dynamicism</vt:lpstr>
      <vt:lpstr>Requirement Dynamicism</vt:lpstr>
      <vt:lpstr>Design Dynamic Topology</vt:lpstr>
      <vt:lpstr>PowerPoint Presentation</vt:lpstr>
      <vt:lpstr>Powered Terminal Descent Prototype</vt:lpstr>
      <vt:lpstr>Powered Terminal Descent Prototype</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Frames of Reference and Coordinate Systems with SysML</dc:title>
  <dc:creator>Karban, Robert (313D)</dc:creator>
  <cp:lastModifiedBy>Karban, Robert (313D)</cp:lastModifiedBy>
  <cp:revision>86</cp:revision>
  <dcterms:created xsi:type="dcterms:W3CDTF">2006-08-16T00:00:00Z</dcterms:created>
  <dcterms:modified xsi:type="dcterms:W3CDTF">2017-04-14T21:29:12Z</dcterms:modified>
</cp:coreProperties>
</file>